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charts/chart39.xml" ContentType="application/vnd.openxmlformats-officedocument.drawingml.chart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olors6.xml" ContentType="application/vnd.ms-office.chartcolor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style11.xml" ContentType="application/vnd.ms-office.chartstyle+xml"/>
  <Override PartName="/ppt/charts/colors16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9.xml" ContentType="application/vnd.ms-office.chartstyle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style5.xml" ContentType="application/vnd.ms-office.chartstyl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style1.xml" ContentType="application/vnd.ms-office.chartstyl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olors7.xml" ContentType="application/vnd.ms-office.chartcolorstyle+xml"/>
  <Override PartName="/ppt/charts/colors1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charts/colors20.xml" ContentType="application/vnd.ms-office.chartcolorstyle+xml"/>
  <Override PartName="/ppt/charts/chart4.xml" ContentType="application/vnd.openxmlformats-officedocument.drawingml.chart+xml"/>
  <Override PartName="/ppt/charts/style6.xml" ContentType="application/vnd.ms-office.chartstyl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charts/style17.xml" ContentType="application/vnd.ms-office.chartstyle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style13.xml" ContentType="application/vnd.ms-office.chartstyle+xml"/>
  <Override PartName="/ppt/charts/colors18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olors4.xml" ContentType="application/vnd.ms-office.chartcolorstyle+xml"/>
  <Override PartName="/ppt/charts/style20.xml" ContentType="application/vnd.ms-office.chart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olors10.xml" ContentType="application/vnd.ms-office.chartcolorstyle+xml"/>
  <Override PartName="/ppt/charts/style7.xml" ContentType="application/vnd.ms-office.chartstyle+xml"/>
  <Override PartName="/ppt/charts/chart5.xml" ContentType="application/vnd.openxmlformats-officedocument.drawingml.chart+xml"/>
  <Override PartName="/ppt/charts/style18.xml" ContentType="application/vnd.ms-office.chartstyl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style14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olors19.xml" ContentType="application/vnd.ms-office.chartcolorstyl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style10.xml" ContentType="application/vnd.ms-office.chartstyle+xml"/>
  <Override PartName="/ppt/charts/colors15.xml" ContentType="application/vnd.ms-office.chartcolorstyle+xml"/>
  <Override PartName="/ppt/charts/colors5.xml" ContentType="application/vnd.ms-office.chartcolor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olors11.xml" ContentType="application/vnd.ms-office.chartcolor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charts/style19.xml" ContentType="application/vnd.ms-office.chartstyl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75"/>
  </p:notesMasterIdLst>
  <p:sldIdLst>
    <p:sldId id="256" r:id="rId2"/>
    <p:sldId id="257" r:id="rId3"/>
    <p:sldId id="258" r:id="rId4"/>
    <p:sldId id="272" r:id="rId5"/>
    <p:sldId id="301" r:id="rId6"/>
    <p:sldId id="30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0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309" r:id="rId37"/>
    <p:sldId id="310" r:id="rId38"/>
    <p:sldId id="311" r:id="rId39"/>
    <p:sldId id="287" r:id="rId40"/>
    <p:sldId id="259" r:id="rId41"/>
    <p:sldId id="260" r:id="rId42"/>
    <p:sldId id="261" r:id="rId43"/>
    <p:sldId id="262" r:id="rId44"/>
    <p:sldId id="263" r:id="rId45"/>
    <p:sldId id="264" r:id="rId46"/>
    <p:sldId id="265" r:id="rId47"/>
    <p:sldId id="266" r:id="rId48"/>
    <p:sldId id="267" r:id="rId49"/>
    <p:sldId id="268" r:id="rId50"/>
    <p:sldId id="269" r:id="rId51"/>
    <p:sldId id="270" r:id="rId52"/>
    <p:sldId id="271" r:id="rId53"/>
    <p:sldId id="312" r:id="rId54"/>
    <p:sldId id="313" r:id="rId55"/>
    <p:sldId id="314" r:id="rId56"/>
    <p:sldId id="273" r:id="rId57"/>
    <p:sldId id="288" r:id="rId58"/>
    <p:sldId id="289" r:id="rId59"/>
    <p:sldId id="290" r:id="rId60"/>
    <p:sldId id="291" r:id="rId61"/>
    <p:sldId id="292" r:id="rId62"/>
    <p:sldId id="293" r:id="rId63"/>
    <p:sldId id="294" r:id="rId64"/>
    <p:sldId id="295" r:id="rId65"/>
    <p:sldId id="296" r:id="rId66"/>
    <p:sldId id="297" r:id="rId67"/>
    <p:sldId id="298" r:id="rId68"/>
    <p:sldId id="299" r:id="rId69"/>
    <p:sldId id="300" r:id="rId70"/>
    <p:sldId id="305" r:id="rId71"/>
    <p:sldId id="306" r:id="rId72"/>
    <p:sldId id="308" r:id="rId73"/>
    <p:sldId id="302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nino\Desktop\&#4314;&#4308;&#4325;&#4322;&#4317;&#4320;&#4312;&#4321;&#4304;-&#4307;&#4304;-&#4313;&#4323;&#4320;&#4321;&#4312;&#4321;-&#4328;&#4308;&#4324;&#4304;&#4321;&#4308;&#4305;&#4304;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nino\Desktop\&#4314;&#4308;&#4325;&#4322;&#4317;&#4320;&#4312;&#4321;&#4304;-&#4307;&#4304;-&#4313;&#4323;&#4320;&#4321;&#4312;&#4321;-&#4328;&#4308;&#4324;&#4304;&#4321;&#4308;&#4305;&#4304;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nino\Desktop\&#4314;&#4308;&#4325;&#4322;&#4317;&#4320;&#4312;&#4321;&#4304;-&#4307;&#4304;-&#4313;&#4323;&#4320;&#4321;&#4312;&#4321;-&#4328;&#4308;&#4324;&#4304;&#4321;&#4308;&#4305;&#4304;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nino\Desktop\&#4314;&#4308;&#4325;&#4322;&#4317;&#4320;&#4312;&#4321;&#4304;-&#4307;&#4304;-&#4313;&#4323;&#4320;&#4321;&#4312;&#4321;-&#4328;&#4308;&#4324;&#4304;&#4321;&#4308;&#4305;&#4304;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nino\Desktop\&#4314;&#4308;&#4325;&#4322;&#4317;&#4320;&#4312;&#4321;&#4304;-&#4307;&#4304;-&#4313;&#4323;&#4320;&#4321;&#4312;&#4321;-&#4328;&#4308;&#4324;&#4304;&#4321;&#4308;&#4305;&#430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nino\Desktop\&#4314;&#4308;&#4325;&#4322;&#4317;&#4320;&#4312;&#4321;&#4304;-&#4307;&#4304;-&#4313;&#4323;&#4320;&#4321;&#4312;&#4321;-&#4328;&#4308;&#4324;&#4304;&#4321;&#4308;&#4305;&#4304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4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5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7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8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49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50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51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52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D:\&#4334;&#4304;&#4320;&#4312;&#4321;&#4334;&#4312;&#4321;%20&#4323;&#4310;&#4320;&#4323;&#4316;&#4309;&#4308;&#4314;&#4327;&#4317;&#4324;&#4312;&#4321;%20&#4321;&#4304;&#4315;&#4321;&#4304;&#4334;&#4323;&#4320;&#4312;\&#4313;&#4309;&#4314;&#4308;&#4309;&#4304;%202016\&#4314;&#4308;&#4325;&#4322;&#4317;&#4320;&#4312;&#4321;&#4304;%20&#4307;&#4304;%20&#4313;&#4323;&#4320;&#4321;&#4312;&#4321;%20&#4328;&#4308;&#4324;&#4304;&#4321;&#4308;&#4305;&#430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akoni\Desktop\&#4314;&#4308;&#4325;&#4322;&#4317;&#4320;&#4312;&#4321;&#4304;-&#4307;&#4304;-&#4313;&#4323;&#4320;&#4321;&#4312;&#4321;-&#4328;&#4308;&#4324;&#4304;&#4321;&#4308;&#4305;&#430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საერთო'!$D$2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საერთო'!$B$3:$C$8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საერთო'!$D$3:$D$8</c:f>
              <c:numCache>
                <c:formatCode>General</c:formatCode>
                <c:ptCount val="6"/>
                <c:pt idx="0">
                  <c:v>25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საერთო'!$E$2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საერთო'!$B$3:$C$8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საერთო'!$E$3:$E$8</c:f>
              <c:numCache>
                <c:formatCode>General</c:formatCode>
                <c:ptCount val="6"/>
                <c:pt idx="3">
                  <c:v>18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10230144"/>
        <c:axId val="112603520"/>
      </c:barChart>
      <c:catAx>
        <c:axId val="110230144"/>
        <c:scaling>
          <c:orientation val="minMax"/>
        </c:scaling>
        <c:axPos val="b"/>
        <c:majorTickMark val="none"/>
        <c:tickLblPos val="nextTo"/>
        <c:crossAx val="112603520"/>
        <c:crosses val="autoZero"/>
        <c:auto val="1"/>
        <c:lblAlgn val="ctr"/>
        <c:lblOffset val="100"/>
      </c:catAx>
      <c:valAx>
        <c:axId val="112603520"/>
        <c:scaling>
          <c:orientation val="minMax"/>
        </c:scaling>
        <c:delete val="1"/>
        <c:axPos val="l"/>
        <c:numFmt formatCode="General" sourceLinked="1"/>
        <c:tickLblPos val="none"/>
        <c:crossAx val="1102301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საერთო'!$D$103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საერთო'!$B$104:$C$109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საერთო'!$D$104:$D$109</c:f>
              <c:numCache>
                <c:formatCode>General</c:formatCode>
                <c:ptCount val="6"/>
                <c:pt idx="0">
                  <c:v>21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საერთო'!$E$103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საერთო'!$B$104:$C$109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საერთო'!$E$104:$E$109</c:f>
              <c:numCache>
                <c:formatCode>General</c:formatCode>
                <c:ptCount val="6"/>
                <c:pt idx="3">
                  <c:v>18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34647808"/>
        <c:axId val="134649344"/>
      </c:barChart>
      <c:catAx>
        <c:axId val="134647808"/>
        <c:scaling>
          <c:orientation val="minMax"/>
        </c:scaling>
        <c:axPos val="b"/>
        <c:majorTickMark val="none"/>
        <c:tickLblPos val="nextTo"/>
        <c:crossAx val="134649344"/>
        <c:crosses val="autoZero"/>
        <c:auto val="1"/>
        <c:lblAlgn val="ctr"/>
        <c:lblOffset val="100"/>
      </c:catAx>
      <c:valAx>
        <c:axId val="134649344"/>
        <c:scaling>
          <c:orientation val="minMax"/>
        </c:scaling>
        <c:delete val="1"/>
        <c:axPos val="l"/>
        <c:numFmt formatCode="General" sourceLinked="1"/>
        <c:tickLblPos val="none"/>
        <c:crossAx val="1346478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საერთო'!$D$114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საერთო'!$B$115:$C$121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'ექთნები საერთო'!$D$115:$D$121</c:f>
              <c:numCache>
                <c:formatCode>General</c:formatCode>
                <c:ptCount val="7"/>
                <c:pt idx="0">
                  <c:v>24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საერთო'!$E$114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საერთო'!$B$115:$C$121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'ექთნები საერთო'!$E$115:$E$121</c:f>
              <c:numCache>
                <c:formatCode>General</c:formatCode>
                <c:ptCount val="7"/>
                <c:pt idx="3">
                  <c:v>20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overlap val="-25"/>
        <c:axId val="134695552"/>
        <c:axId val="134705536"/>
      </c:barChart>
      <c:catAx>
        <c:axId val="134695552"/>
        <c:scaling>
          <c:orientation val="minMax"/>
        </c:scaling>
        <c:axPos val="b"/>
        <c:majorTickMark val="none"/>
        <c:tickLblPos val="nextTo"/>
        <c:crossAx val="134705536"/>
        <c:crosses val="autoZero"/>
        <c:auto val="1"/>
        <c:lblAlgn val="ctr"/>
        <c:lblOffset val="100"/>
      </c:catAx>
      <c:valAx>
        <c:axId val="134705536"/>
        <c:scaling>
          <c:orientation val="minMax"/>
        </c:scaling>
        <c:delete val="1"/>
        <c:axPos val="l"/>
        <c:numFmt formatCode="General" sourceLinked="1"/>
        <c:tickLblPos val="none"/>
        <c:crossAx val="134695552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საერთო'!$D$127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საერთო'!$B$128:$C$134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'ექთნები საერთო'!$D$128:$D$134</c:f>
              <c:numCache>
                <c:formatCode>General</c:formatCode>
                <c:ptCount val="7"/>
                <c:pt idx="0">
                  <c:v>25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საერთო'!$E$127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საერთო'!$B$128:$C$134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'ექთნები საერთო'!$E$128:$E$134</c:f>
              <c:numCache>
                <c:formatCode>General</c:formatCode>
                <c:ptCount val="7"/>
                <c:pt idx="3">
                  <c:v>16</c:v>
                </c:pt>
                <c:pt idx="4">
                  <c:v>4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overlap val="-25"/>
        <c:axId val="134731264"/>
        <c:axId val="134732800"/>
      </c:barChart>
      <c:catAx>
        <c:axId val="134731264"/>
        <c:scaling>
          <c:orientation val="minMax"/>
        </c:scaling>
        <c:axPos val="b"/>
        <c:majorTickMark val="none"/>
        <c:tickLblPos val="nextTo"/>
        <c:crossAx val="134732800"/>
        <c:crosses val="autoZero"/>
        <c:auto val="1"/>
        <c:lblAlgn val="ctr"/>
        <c:lblOffset val="100"/>
      </c:catAx>
      <c:valAx>
        <c:axId val="134732800"/>
        <c:scaling>
          <c:orientation val="minMax"/>
        </c:scaling>
        <c:delete val="1"/>
        <c:axPos val="l"/>
        <c:numFmt formatCode="General" sourceLinked="1"/>
        <c:tickLblPos val="none"/>
        <c:crossAx val="134731264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საერთო'!$D$138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საერთო'!$B$139:$C$147</c:f>
              <c:strCache>
                <c:ptCount val="9"/>
                <c:pt idx="0">
                  <c:v>ძალიან კარგი</c:v>
                </c:pt>
                <c:pt idx="1">
                  <c:v>კარგი</c:v>
                </c:pt>
                <c:pt idx="2">
                  <c:v>საშუალო</c:v>
                </c:pt>
                <c:pt idx="3">
                  <c:v>ცუდი</c:v>
                </c:pt>
                <c:pt idx="4">
                  <c:v>ძალიან კარგი</c:v>
                </c:pt>
                <c:pt idx="5">
                  <c:v>კარგი</c:v>
                </c:pt>
                <c:pt idx="6">
                  <c:v>საშუალო</c:v>
                </c:pt>
                <c:pt idx="7">
                  <c:v>ცუდი</c:v>
                </c:pt>
                <c:pt idx="8">
                  <c:v>გაუმქებულია</c:v>
                </c:pt>
              </c:strCache>
            </c:strRef>
          </c:cat>
          <c:val>
            <c:numRef>
              <c:f>'ექთნები საერთო'!$D$139:$D$147</c:f>
              <c:numCache>
                <c:formatCode>General</c:formatCode>
                <c:ptCount val="9"/>
                <c:pt idx="0">
                  <c:v>12</c:v>
                </c:pt>
                <c:pt idx="1">
                  <c:v>12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საერთო'!$E$138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საერთო'!$B$139:$C$147</c:f>
              <c:strCache>
                <c:ptCount val="9"/>
                <c:pt idx="0">
                  <c:v>ძალიან კარგი</c:v>
                </c:pt>
                <c:pt idx="1">
                  <c:v>კარგი</c:v>
                </c:pt>
                <c:pt idx="2">
                  <c:v>საშუალო</c:v>
                </c:pt>
                <c:pt idx="3">
                  <c:v>ცუდი</c:v>
                </c:pt>
                <c:pt idx="4">
                  <c:v>ძალიან კარგი</c:v>
                </c:pt>
                <c:pt idx="5">
                  <c:v>კარგი</c:v>
                </c:pt>
                <c:pt idx="6">
                  <c:v>საშუალო</c:v>
                </c:pt>
                <c:pt idx="7">
                  <c:v>ცუდი</c:v>
                </c:pt>
                <c:pt idx="8">
                  <c:v>გაუმქებულია</c:v>
                </c:pt>
              </c:strCache>
            </c:strRef>
          </c:cat>
          <c:val>
            <c:numRef>
              <c:f>'ექთნები საერთო'!$E$139:$E$147</c:f>
              <c:numCache>
                <c:formatCode>General</c:formatCode>
                <c:ptCount val="9"/>
                <c:pt idx="4">
                  <c:v>11</c:v>
                </c:pt>
                <c:pt idx="5">
                  <c:v>9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</c:ser>
        <c:dLbls>
          <c:showVal val="1"/>
        </c:dLbls>
        <c:overlap val="-25"/>
        <c:axId val="134857088"/>
        <c:axId val="134858624"/>
      </c:barChart>
      <c:catAx>
        <c:axId val="134857088"/>
        <c:scaling>
          <c:orientation val="minMax"/>
        </c:scaling>
        <c:axPos val="b"/>
        <c:majorTickMark val="none"/>
        <c:tickLblPos val="nextTo"/>
        <c:crossAx val="134858624"/>
        <c:crosses val="autoZero"/>
        <c:auto val="1"/>
        <c:lblAlgn val="ctr"/>
        <c:lblOffset val="100"/>
      </c:catAx>
      <c:valAx>
        <c:axId val="134858624"/>
        <c:scaling>
          <c:orientation val="minMax"/>
        </c:scaling>
        <c:delete val="1"/>
        <c:axPos val="l"/>
        <c:numFmt formatCode="General" sourceLinked="1"/>
        <c:tickLblPos val="none"/>
        <c:crossAx val="134857088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მასაჟი!$C$13</c:f>
              <c:strCache>
                <c:ptCount val="1"/>
                <c:pt idx="0">
                  <c:v>მასაჟისტი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მასაჟი!$A$14:$B$19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მასაჟი!$C$14:$C$19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05-463D-A7BA-8C4A87924B7E}"/>
            </c:ext>
          </c:extLst>
        </c:ser>
        <c:ser>
          <c:idx val="1"/>
          <c:order val="1"/>
          <c:tx>
            <c:strRef>
              <c:f>მასაჟი!$D$13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მასაჟი!$A$14:$B$19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მასაჟი!$D$14:$D$19</c:f>
              <c:numCache>
                <c:formatCode>General</c:formatCode>
                <c:ptCount val="6"/>
                <c:pt idx="3">
                  <c:v>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05-463D-A7BA-8C4A87924B7E}"/>
            </c:ext>
          </c:extLst>
        </c:ser>
        <c:dLbls>
          <c:showVal val="1"/>
        </c:dLbls>
        <c:overlap val="100"/>
        <c:axId val="164024320"/>
        <c:axId val="164025856"/>
      </c:barChart>
      <c:catAx>
        <c:axId val="164024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25856"/>
        <c:crosses val="autoZero"/>
        <c:auto val="1"/>
        <c:lblAlgn val="ctr"/>
        <c:lblOffset val="100"/>
      </c:catAx>
      <c:valAx>
        <c:axId val="164025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2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მასაჟი!$C$25</c:f>
              <c:strCache>
                <c:ptCount val="1"/>
                <c:pt idx="0">
                  <c:v>მასაჟისტი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atMod val="110000"/>
                    <a:lumMod val="104000"/>
                  </a:schemeClr>
                </a:gs>
                <a:gs pos="69000">
                  <a:schemeClr val="accent2">
                    <a:shade val="88000"/>
                    <a:satMod val="130000"/>
                    <a:lumMod val="92000"/>
                  </a:schemeClr>
                </a:gs>
                <a:gs pos="100000">
                  <a:schemeClr val="accent2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მასაჟი!$A$26:$B$31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მასაჟი!$C$26:$C$31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9E-41DE-A252-E1B36937E073}"/>
            </c:ext>
          </c:extLst>
        </c:ser>
        <c:ser>
          <c:idx val="1"/>
          <c:order val="1"/>
          <c:tx>
            <c:strRef>
              <c:f>მასაჟი!$D$25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atMod val="110000"/>
                    <a:lumMod val="104000"/>
                  </a:schemeClr>
                </a:gs>
                <a:gs pos="69000">
                  <a:schemeClr val="accent4">
                    <a:shade val="88000"/>
                    <a:satMod val="130000"/>
                    <a:lumMod val="92000"/>
                  </a:schemeClr>
                </a:gs>
                <a:gs pos="100000">
                  <a:schemeClr val="accent4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მასაჟი!$A$26:$B$31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მასაჟი!$D$26:$D$31</c:f>
              <c:numCache>
                <c:formatCode>General</c:formatCode>
                <c:ptCount val="6"/>
                <c:pt idx="3">
                  <c:v>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9E-41DE-A252-E1B36937E073}"/>
            </c:ext>
          </c:extLst>
        </c:ser>
        <c:dLbls>
          <c:showVal val="1"/>
        </c:dLbls>
        <c:gapWidth val="100"/>
        <c:overlap val="-24"/>
        <c:axId val="134938624"/>
        <c:axId val="134940160"/>
      </c:barChart>
      <c:catAx>
        <c:axId val="134938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940160"/>
        <c:crosses val="autoZero"/>
        <c:auto val="1"/>
        <c:lblAlgn val="ctr"/>
        <c:lblOffset val="100"/>
      </c:catAx>
      <c:valAx>
        <c:axId val="134940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93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მასაჟი!$C$39</c:f>
              <c:strCache>
                <c:ptCount val="1"/>
                <c:pt idx="0">
                  <c:v>მასაჟისტი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მასაჟი!$A$40:$B$45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მასაჟი!$C$40:$C$45</c:f>
              <c:numCache>
                <c:formatCode>General</c:formatCode>
                <c:ptCount val="6"/>
                <c:pt idx="0">
                  <c:v>7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B4-4E94-B372-2D69838E58BB}"/>
            </c:ext>
          </c:extLst>
        </c:ser>
        <c:ser>
          <c:idx val="1"/>
          <c:order val="1"/>
          <c:tx>
            <c:strRef>
              <c:f>მასაჟი!$D$39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მასაჟი!$A$40:$B$45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მასაჟი!$D$40:$D$45</c:f>
              <c:numCache>
                <c:formatCode>General</c:formatCode>
                <c:ptCount val="6"/>
                <c:pt idx="3">
                  <c:v>7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B4-4E94-B372-2D69838E58BB}"/>
            </c:ext>
          </c:extLst>
        </c:ser>
        <c:dLbls>
          <c:showVal val="1"/>
        </c:dLbls>
        <c:gapWidth val="219"/>
        <c:overlap val="-27"/>
        <c:axId val="134974848"/>
        <c:axId val="134993024"/>
      </c:barChart>
      <c:catAx>
        <c:axId val="134974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993024"/>
        <c:crosses val="autoZero"/>
        <c:auto val="1"/>
        <c:lblAlgn val="ctr"/>
        <c:lblOffset val="100"/>
      </c:catAx>
      <c:valAx>
        <c:axId val="1349930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97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მასაჟი!$C$54</c:f>
              <c:strCache>
                <c:ptCount val="1"/>
                <c:pt idx="0">
                  <c:v>მასაჟისტი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მასაჟი!$A$55:$B$60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მასაჟი!$C$55:$C$60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4A-49C1-AA7C-051206A7C68B}"/>
            </c:ext>
          </c:extLst>
        </c:ser>
        <c:ser>
          <c:idx val="1"/>
          <c:order val="1"/>
          <c:tx>
            <c:strRef>
              <c:f>მასაჟი!$D$54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მასაჟი!$A$55:$B$60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მასაჟი!$D$55:$D$60</c:f>
              <c:numCache>
                <c:formatCode>General</c:formatCode>
                <c:ptCount val="6"/>
                <c:pt idx="3">
                  <c:v>8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4A-49C1-AA7C-051206A7C68B}"/>
            </c:ext>
          </c:extLst>
        </c:ser>
        <c:dLbls>
          <c:showVal val="1"/>
        </c:dLbls>
        <c:gapWidth val="219"/>
        <c:overlap val="-27"/>
        <c:axId val="135035904"/>
        <c:axId val="135058176"/>
      </c:barChart>
      <c:catAx>
        <c:axId val="1350359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58176"/>
        <c:crosses val="autoZero"/>
        <c:auto val="1"/>
        <c:lblAlgn val="ctr"/>
        <c:lblOffset val="100"/>
      </c:catAx>
      <c:valAx>
        <c:axId val="1350581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3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მასაჟი!$C$64</c:f>
              <c:strCache>
                <c:ptCount val="1"/>
                <c:pt idx="0">
                  <c:v>მასაჟისტი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მასაჟი!$A$65:$B$70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მასაჟი!$C$65:$C$70</c:f>
              <c:numCache>
                <c:formatCode>General</c:formatCode>
                <c:ptCount val="6"/>
                <c:pt idx="0">
                  <c:v>7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D-41B5-9951-FD211E917DC5}"/>
            </c:ext>
          </c:extLst>
        </c:ser>
        <c:ser>
          <c:idx val="1"/>
          <c:order val="1"/>
          <c:tx>
            <c:strRef>
              <c:f>მასაჟი!$D$64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მასაჟი!$A$65:$B$70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მასაჟი!$D$65:$D$70</c:f>
              <c:numCache>
                <c:formatCode>General</c:formatCode>
                <c:ptCount val="6"/>
                <c:pt idx="3">
                  <c:v>8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7D-41B5-9951-FD211E917DC5}"/>
            </c:ext>
          </c:extLst>
        </c:ser>
        <c:dLbls>
          <c:showVal val="1"/>
        </c:dLbls>
        <c:gapWidth val="219"/>
        <c:overlap val="-27"/>
        <c:axId val="135174400"/>
        <c:axId val="135184384"/>
      </c:barChart>
      <c:catAx>
        <c:axId val="1351744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184384"/>
        <c:crosses val="autoZero"/>
        <c:auto val="1"/>
        <c:lblAlgn val="ctr"/>
        <c:lblOffset val="100"/>
      </c:catAx>
      <c:valAx>
        <c:axId val="1351843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17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მასაჟი!$C$73</c:f>
              <c:strCache>
                <c:ptCount val="1"/>
                <c:pt idx="0">
                  <c:v>მასაჟისტი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მასაჟი!$A$74:$B$79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მასაჟი!$C$74:$C$79</c:f>
              <c:numCache>
                <c:formatCode>General</c:formatCode>
                <c:ptCount val="6"/>
                <c:pt idx="0">
                  <c:v>7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D7-43E5-8148-0A31B6261730}"/>
            </c:ext>
          </c:extLst>
        </c:ser>
        <c:ser>
          <c:idx val="1"/>
          <c:order val="1"/>
          <c:tx>
            <c:strRef>
              <c:f>მასაჟი!$D$73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მასაჟი!$A$74:$B$79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მასაჟი!$D$74:$D$79</c:f>
              <c:numCache>
                <c:formatCode>General</c:formatCode>
                <c:ptCount val="6"/>
                <c:pt idx="3">
                  <c:v>7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D7-43E5-8148-0A31B6261730}"/>
            </c:ext>
          </c:extLst>
        </c:ser>
        <c:dLbls>
          <c:showVal val="1"/>
        </c:dLbls>
        <c:gapWidth val="219"/>
        <c:overlap val="-27"/>
        <c:axId val="135100672"/>
        <c:axId val="135110656"/>
      </c:barChart>
      <c:catAx>
        <c:axId val="135100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110656"/>
        <c:crosses val="autoZero"/>
        <c:auto val="1"/>
        <c:lblAlgn val="ctr"/>
        <c:lblOffset val="100"/>
      </c:catAx>
      <c:valAx>
        <c:axId val="1351106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10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საერთო'!$D$14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საერთო'!$B$15:$C$20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საერთო'!$D$15:$D$20</c:f>
              <c:numCache>
                <c:formatCode>General</c:formatCode>
                <c:ptCount val="6"/>
                <c:pt idx="0">
                  <c:v>27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საერთო'!$E$14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საერთო'!$B$15:$C$20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საერთო'!$E$15:$E$20</c:f>
              <c:numCache>
                <c:formatCode>General</c:formatCode>
                <c:ptCount val="6"/>
                <c:pt idx="3">
                  <c:v>22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12645632"/>
        <c:axId val="112647168"/>
      </c:barChart>
      <c:catAx>
        <c:axId val="112645632"/>
        <c:scaling>
          <c:orientation val="minMax"/>
        </c:scaling>
        <c:axPos val="b"/>
        <c:majorTickMark val="none"/>
        <c:tickLblPos val="nextTo"/>
        <c:crossAx val="112647168"/>
        <c:crosses val="autoZero"/>
        <c:auto val="1"/>
        <c:lblAlgn val="ctr"/>
        <c:lblOffset val="100"/>
      </c:catAx>
      <c:valAx>
        <c:axId val="112647168"/>
        <c:scaling>
          <c:orientation val="minMax"/>
        </c:scaling>
        <c:delete val="1"/>
        <c:axPos val="l"/>
        <c:numFmt formatCode="General" sourceLinked="1"/>
        <c:tickLblPos val="none"/>
        <c:crossAx val="1126456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მასაჟი!$C$84</c:f>
              <c:strCache>
                <c:ptCount val="1"/>
                <c:pt idx="0">
                  <c:v>მასაჟისტი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მასაჟი!$A$85:$B$90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მასაჟი!$C$85:$C$90</c:f>
              <c:numCache>
                <c:formatCode>General</c:formatCode>
                <c:ptCount val="6"/>
                <c:pt idx="0">
                  <c:v>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60-4689-A205-7505AB388B9E}"/>
            </c:ext>
          </c:extLst>
        </c:ser>
        <c:ser>
          <c:idx val="1"/>
          <c:order val="1"/>
          <c:tx>
            <c:strRef>
              <c:f>მასაჟი!$D$84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მასაჟი!$A$85:$B$90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მასაჟი!$D$85:$D$90</c:f>
              <c:numCache>
                <c:formatCode>General</c:formatCode>
                <c:ptCount val="6"/>
                <c:pt idx="3">
                  <c:v>7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60-4689-A205-7505AB388B9E}"/>
            </c:ext>
          </c:extLst>
        </c:ser>
        <c:dLbls>
          <c:showVal val="1"/>
        </c:dLbls>
        <c:gapWidth val="219"/>
        <c:overlap val="-27"/>
        <c:axId val="135243648"/>
        <c:axId val="135245184"/>
      </c:barChart>
      <c:catAx>
        <c:axId val="135243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245184"/>
        <c:crosses val="autoZero"/>
        <c:auto val="1"/>
        <c:lblAlgn val="ctr"/>
        <c:lblOffset val="100"/>
      </c:catAx>
      <c:valAx>
        <c:axId val="135245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24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მასაჟი!$C$98</c:f>
              <c:strCache>
                <c:ptCount val="1"/>
                <c:pt idx="0">
                  <c:v>მასაჟისტი</c:v>
                </c:pt>
              </c:strCache>
            </c:strRef>
          </c:tx>
          <c:cat>
            <c:strRef>
              <c:f>მასაჟი!$A$99:$B$105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მასაჟი!$C$99:$C$105</c:f>
              <c:numCache>
                <c:formatCode>General</c:formatCode>
                <c:ptCount val="7"/>
                <c:pt idx="0">
                  <c:v>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მასაჟი!$D$98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მასაჟი!$A$99:$B$105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მასაჟი!$D$99:$D$105</c:f>
              <c:numCache>
                <c:formatCode>General</c:formatCode>
                <c:ptCount val="7"/>
                <c:pt idx="3">
                  <c:v>7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overlap val="-25"/>
        <c:axId val="135287552"/>
        <c:axId val="135289088"/>
      </c:barChart>
      <c:catAx>
        <c:axId val="135287552"/>
        <c:scaling>
          <c:orientation val="minMax"/>
        </c:scaling>
        <c:axPos val="b"/>
        <c:majorTickMark val="none"/>
        <c:tickLblPos val="nextTo"/>
        <c:crossAx val="135289088"/>
        <c:crosses val="autoZero"/>
        <c:auto val="1"/>
        <c:lblAlgn val="ctr"/>
        <c:lblOffset val="100"/>
      </c:catAx>
      <c:valAx>
        <c:axId val="1352890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35287552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მასაჟი!$C$112</c:f>
              <c:strCache>
                <c:ptCount val="1"/>
                <c:pt idx="0">
                  <c:v>მასაჟისტი</c:v>
                </c:pt>
              </c:strCache>
            </c:strRef>
          </c:tx>
          <c:cat>
            <c:strRef>
              <c:f>მასაჟი!$A$113:$B$119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მასაჟი!$C$113:$C$119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მასაჟი!$D$112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მასაჟი!$A$113:$B$119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მასაჟი!$D$113:$D$119</c:f>
              <c:numCache>
                <c:formatCode>General</c:formatCode>
                <c:ptCount val="7"/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overlap val="-25"/>
        <c:axId val="135318912"/>
        <c:axId val="135427200"/>
      </c:barChart>
      <c:catAx>
        <c:axId val="135318912"/>
        <c:scaling>
          <c:orientation val="minMax"/>
        </c:scaling>
        <c:axPos val="b"/>
        <c:majorTickMark val="none"/>
        <c:tickLblPos val="nextTo"/>
        <c:crossAx val="135427200"/>
        <c:crosses val="autoZero"/>
        <c:auto val="1"/>
        <c:lblAlgn val="ctr"/>
        <c:lblOffset val="100"/>
      </c:catAx>
      <c:valAx>
        <c:axId val="135427200"/>
        <c:scaling>
          <c:orientation val="minMax"/>
        </c:scaling>
        <c:delete val="1"/>
        <c:axPos val="l"/>
        <c:numFmt formatCode="General" sourceLinked="1"/>
        <c:tickLblPos val="none"/>
        <c:crossAx val="135318912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მასაჟი!$C$123</c:f>
              <c:strCache>
                <c:ptCount val="1"/>
                <c:pt idx="0">
                  <c:v>მასაჟისტი</c:v>
                </c:pt>
              </c:strCache>
            </c:strRef>
          </c:tx>
          <c:cat>
            <c:strRef>
              <c:f>მასაჟი!$A$124:$B$129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მასაჟი!$C$124:$C$129</c:f>
              <c:numCache>
                <c:formatCode>General</c:formatCode>
                <c:ptCount val="6"/>
                <c:pt idx="0">
                  <c:v>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მასაჟი!$D$123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მასაჟი!$A$124:$B$129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მასაჟი!$D$124:$D$129</c:f>
              <c:numCache>
                <c:formatCode>General</c:formatCode>
                <c:ptCount val="6"/>
                <c:pt idx="3">
                  <c:v>7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35457024"/>
        <c:axId val="135331840"/>
      </c:barChart>
      <c:catAx>
        <c:axId val="135457024"/>
        <c:scaling>
          <c:orientation val="minMax"/>
        </c:scaling>
        <c:axPos val="b"/>
        <c:majorTickMark val="none"/>
        <c:tickLblPos val="nextTo"/>
        <c:crossAx val="135331840"/>
        <c:crosses val="autoZero"/>
        <c:auto val="1"/>
        <c:lblAlgn val="ctr"/>
        <c:lblOffset val="100"/>
      </c:catAx>
      <c:valAx>
        <c:axId val="135331840"/>
        <c:scaling>
          <c:orientation val="minMax"/>
        </c:scaling>
        <c:delete val="1"/>
        <c:axPos val="l"/>
        <c:numFmt formatCode="General" sourceLinked="1"/>
        <c:tickLblPos val="none"/>
        <c:crossAx val="135457024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მასაჟი!$C$135</c:f>
              <c:strCache>
                <c:ptCount val="1"/>
                <c:pt idx="0">
                  <c:v>მასაჟისტი</c:v>
                </c:pt>
              </c:strCache>
            </c:strRef>
          </c:tx>
          <c:cat>
            <c:strRef>
              <c:f>მასაჟი!$A$136:$B$141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მასაჟი!$C$136:$C$141</c:f>
              <c:numCache>
                <c:formatCode>General</c:formatCode>
                <c:ptCount val="6"/>
                <c:pt idx="0">
                  <c:v>7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მასაჟი!$D$135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მასაჟი!$A$136:$B$141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მასაჟი!$D$136:$D$141</c:f>
              <c:numCache>
                <c:formatCode>General</c:formatCode>
                <c:ptCount val="6"/>
                <c:pt idx="3">
                  <c:v>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35386240"/>
        <c:axId val="135387776"/>
      </c:barChart>
      <c:catAx>
        <c:axId val="135386240"/>
        <c:scaling>
          <c:orientation val="minMax"/>
        </c:scaling>
        <c:axPos val="b"/>
        <c:majorTickMark val="none"/>
        <c:tickLblPos val="nextTo"/>
        <c:crossAx val="135387776"/>
        <c:crosses val="autoZero"/>
        <c:auto val="1"/>
        <c:lblAlgn val="ctr"/>
        <c:lblOffset val="100"/>
      </c:catAx>
      <c:valAx>
        <c:axId val="135387776"/>
        <c:scaling>
          <c:orientation val="minMax"/>
        </c:scaling>
        <c:delete val="1"/>
        <c:axPos val="l"/>
        <c:numFmt formatCode="General" sourceLinked="1"/>
        <c:tickLblPos val="none"/>
        <c:crossAx val="135386240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მასაჟი!$C$145</c:f>
              <c:strCache>
                <c:ptCount val="1"/>
                <c:pt idx="0">
                  <c:v>მასაჟისტი</c:v>
                </c:pt>
              </c:strCache>
            </c:strRef>
          </c:tx>
          <c:cat>
            <c:strRef>
              <c:f>მასაჟი!$A$146:$B$151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მასაჟი!$C$146:$C$151</c:f>
              <c:numCache>
                <c:formatCode>General</c:formatCode>
                <c:ptCount val="6"/>
                <c:pt idx="0">
                  <c:v>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მასაჟი!$D$145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მასაჟი!$A$146:$B$151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მასაჟი!$D$146:$D$151</c:f>
              <c:numCache>
                <c:formatCode>General</c:formatCode>
                <c:ptCount val="6"/>
                <c:pt idx="3">
                  <c:v>7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Val val="1"/>
        </c:dLbls>
        <c:overlap val="-25"/>
        <c:axId val="135520256"/>
        <c:axId val="135521792"/>
      </c:barChart>
      <c:catAx>
        <c:axId val="135520256"/>
        <c:scaling>
          <c:orientation val="minMax"/>
        </c:scaling>
        <c:axPos val="b"/>
        <c:majorTickMark val="none"/>
        <c:tickLblPos val="nextTo"/>
        <c:crossAx val="135521792"/>
        <c:crosses val="autoZero"/>
        <c:auto val="1"/>
        <c:lblAlgn val="ctr"/>
        <c:lblOffset val="100"/>
      </c:catAx>
      <c:valAx>
        <c:axId val="135521792"/>
        <c:scaling>
          <c:orientation val="minMax"/>
        </c:scaling>
        <c:delete val="1"/>
        <c:axPos val="l"/>
        <c:numFmt formatCode="General" sourceLinked="1"/>
        <c:tickLblPos val="none"/>
        <c:crossAx val="135520256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მასაჟი!$C$154</c:f>
              <c:strCache>
                <c:ptCount val="1"/>
                <c:pt idx="0">
                  <c:v>მასაჟისტი</c:v>
                </c:pt>
              </c:strCache>
            </c:strRef>
          </c:tx>
          <c:cat>
            <c:strRef>
              <c:f>მასაჟი!$A$155:$B$162</c:f>
              <c:strCache>
                <c:ptCount val="8"/>
                <c:pt idx="0">
                  <c:v>ძალიან კარგი</c:v>
                </c:pt>
                <c:pt idx="1">
                  <c:v>კარგი</c:v>
                </c:pt>
                <c:pt idx="2">
                  <c:v>საშუალო</c:v>
                </c:pt>
                <c:pt idx="3">
                  <c:v>ცუდი</c:v>
                </c:pt>
                <c:pt idx="4">
                  <c:v>ძალიან კარგი</c:v>
                </c:pt>
                <c:pt idx="5">
                  <c:v>კარგი</c:v>
                </c:pt>
                <c:pt idx="6">
                  <c:v>საშუალო</c:v>
                </c:pt>
                <c:pt idx="7">
                  <c:v>ცუდი</c:v>
                </c:pt>
              </c:strCache>
            </c:strRef>
          </c:cat>
          <c:val>
            <c:numRef>
              <c:f>მასაჟი!$C$155:$C$162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მასაჟი!$D$154</c:f>
              <c:strCache>
                <c:ptCount val="1"/>
                <c:pt idx="0">
                  <c:v>ფარმაცევტის თანაშემწე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მასაჟი!$A$155:$B$162</c:f>
              <c:strCache>
                <c:ptCount val="8"/>
                <c:pt idx="0">
                  <c:v>ძალიან კარგი</c:v>
                </c:pt>
                <c:pt idx="1">
                  <c:v>კარგი</c:v>
                </c:pt>
                <c:pt idx="2">
                  <c:v>საშუალო</c:v>
                </c:pt>
                <c:pt idx="3">
                  <c:v>ცუდი</c:v>
                </c:pt>
                <c:pt idx="4">
                  <c:v>ძალიან კარგი</c:v>
                </c:pt>
                <c:pt idx="5">
                  <c:v>კარგი</c:v>
                </c:pt>
                <c:pt idx="6">
                  <c:v>საშუალო</c:v>
                </c:pt>
                <c:pt idx="7">
                  <c:v>ცუდი</c:v>
                </c:pt>
              </c:strCache>
            </c:strRef>
          </c:cat>
          <c:val>
            <c:numRef>
              <c:f>მასაჟი!$D$155:$D$162</c:f>
              <c:numCache>
                <c:formatCode>General</c:formatCode>
                <c:ptCount val="8"/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overlap val="-25"/>
        <c:axId val="135633536"/>
        <c:axId val="135639424"/>
      </c:barChart>
      <c:catAx>
        <c:axId val="135633536"/>
        <c:scaling>
          <c:orientation val="minMax"/>
        </c:scaling>
        <c:axPos val="b"/>
        <c:majorTickMark val="none"/>
        <c:tickLblPos val="nextTo"/>
        <c:crossAx val="135639424"/>
        <c:crosses val="autoZero"/>
        <c:auto val="1"/>
        <c:lblAlgn val="ctr"/>
        <c:lblOffset val="100"/>
      </c:catAx>
      <c:valAx>
        <c:axId val="135639424"/>
        <c:scaling>
          <c:orientation val="minMax"/>
        </c:scaling>
        <c:delete val="1"/>
        <c:axPos val="l"/>
        <c:numFmt formatCode="General" sourceLinked="1"/>
        <c:tickLblPos val="none"/>
        <c:crossAx val="135633536"/>
        <c:crosses val="autoZero"/>
        <c:crossBetween val="between"/>
      </c:valAx>
    </c:plotArea>
    <c:legend>
      <c:legendPos val="t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ka-GE" dirty="0"/>
              <a:t>ლექტორი ყოველთვის დროზე მოდის ლექციებზე და დათქმულ შეხვედრებზე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ნუგზარ'!$C$23</c:f>
              <c:strCache>
                <c:ptCount val="1"/>
                <c:pt idx="0">
                  <c:v>A1. ლექტორი ყოველთვის დროზე მოდის ლექციებზე და დათქმულ შეხვედრებზე</c:v>
                </c:pt>
              </c:strCache>
            </c:strRef>
          </c:tx>
          <c:cat>
            <c:strRef>
              <c:f>'ინფორმაციული ტექნოლოგი - ნუგზარ'!$A$24:$B$26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'ინფორმაციული ტექნოლოგი - ნუგზარ'!$C$24:$C$26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2F-4B4C-9A9C-F052876EA049}"/>
            </c:ext>
          </c:extLst>
        </c:ser>
        <c:shape val="box"/>
        <c:axId val="135736320"/>
        <c:axId val="135738112"/>
        <c:axId val="0"/>
      </c:bar3DChart>
      <c:catAx>
        <c:axId val="135736320"/>
        <c:scaling>
          <c:orientation val="minMax"/>
        </c:scaling>
        <c:axPos val="b"/>
        <c:numFmt formatCode="General" sourceLinked="0"/>
        <c:majorTickMark val="none"/>
        <c:tickLblPos val="nextTo"/>
        <c:crossAx val="135738112"/>
        <c:crosses val="autoZero"/>
        <c:auto val="1"/>
        <c:lblAlgn val="ctr"/>
        <c:lblOffset val="100"/>
      </c:catAx>
      <c:valAx>
        <c:axId val="1357381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5736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 dirty="0" smtClean="0"/>
              <a:t>ლექტორი </a:t>
            </a:r>
            <a:r>
              <a:rPr lang="ka-GE" dirty="0"/>
              <a:t>კარგადაა მომზადებული თითოეული ლექციისთვის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34709642816387082"/>
          <c:y val="0.21261277966620459"/>
          <c:w val="0.62681661531439048"/>
          <c:h val="0.46697027952564346"/>
        </c:manualLayout>
      </c:layout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ნუგზარ'!$C$28</c:f>
              <c:strCache>
                <c:ptCount val="1"/>
                <c:pt idx="0">
                  <c:v>A2. ლექტორი კარგადაა მომზადებული თითოეული ლექციისთვის</c:v>
                </c:pt>
              </c:strCache>
            </c:strRef>
          </c:tx>
          <c:cat>
            <c:strRef>
              <c:f>'ინფორმაციული ტექნოლოგი - ნუგზარ'!$A$29:$B$31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'ინფორმაციული ტექნოლოგი - ნუგზარ'!$C$29:$C$31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E6-4267-9601-1E64E3B1387B}"/>
            </c:ext>
          </c:extLst>
        </c:ser>
        <c:shape val="box"/>
        <c:axId val="135748224"/>
        <c:axId val="135762304"/>
        <c:axId val="0"/>
      </c:bar3DChart>
      <c:catAx>
        <c:axId val="135748224"/>
        <c:scaling>
          <c:orientation val="minMax"/>
        </c:scaling>
        <c:axPos val="b"/>
        <c:numFmt formatCode="General" sourceLinked="0"/>
        <c:majorTickMark val="none"/>
        <c:tickLblPos val="nextTo"/>
        <c:crossAx val="135762304"/>
        <c:crosses val="autoZero"/>
        <c:auto val="1"/>
        <c:lblAlgn val="ctr"/>
        <c:lblOffset val="100"/>
      </c:catAx>
      <c:valAx>
        <c:axId val="1357623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57482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 dirty="0" smtClean="0"/>
              <a:t>ლექტორი </a:t>
            </a:r>
            <a:r>
              <a:rPr lang="ka-GE" dirty="0"/>
              <a:t>იყენებს მაგალითებს და ილუსტრაციებს მასალის ნათლად გადმოსაცემად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ნუგზარ'!$C$33</c:f>
              <c:strCache>
                <c:ptCount val="1"/>
                <c:pt idx="0">
                  <c:v>A3. ლექტორი იყენებს მაგალითებს და ილუსტრაციებს მასალის ნათლად გადმოსაცემად</c:v>
                </c:pt>
              </c:strCache>
            </c:strRef>
          </c:tx>
          <c:cat>
            <c:strRef>
              <c:f>'ინფორმაციული ტექნოლოგი - ნუგზარ'!$A$34:$B$36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'ინფორმაციული ტექნოლოგი - ნუგზარ'!$C$34:$C$36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C9-4D42-95A0-4872B481886B}"/>
            </c:ext>
          </c:extLst>
        </c:ser>
        <c:shape val="box"/>
        <c:axId val="135813376"/>
        <c:axId val="135815168"/>
        <c:axId val="0"/>
      </c:bar3DChart>
      <c:catAx>
        <c:axId val="135813376"/>
        <c:scaling>
          <c:orientation val="minMax"/>
        </c:scaling>
        <c:axPos val="b"/>
        <c:numFmt formatCode="General" sourceLinked="0"/>
        <c:majorTickMark val="none"/>
        <c:tickLblPos val="nextTo"/>
        <c:crossAx val="135815168"/>
        <c:crosses val="autoZero"/>
        <c:auto val="1"/>
        <c:lblAlgn val="ctr"/>
        <c:lblOffset val="100"/>
      </c:catAx>
      <c:valAx>
        <c:axId val="13581516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35813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საერთო'!$D$25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საერთო'!$B$26:$C$31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საერთო'!$D$26:$D$31</c:f>
              <c:numCache>
                <c:formatCode>General</c:formatCode>
                <c:ptCount val="6"/>
                <c:pt idx="0">
                  <c:v>17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საერთო'!$E$25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საერთო'!$B$26:$C$31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საერთო'!$E$26:$E$31</c:f>
              <c:numCache>
                <c:formatCode>General</c:formatCode>
                <c:ptCount val="6"/>
                <c:pt idx="3">
                  <c:v>18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12935296"/>
        <c:axId val="112936832"/>
      </c:barChart>
      <c:catAx>
        <c:axId val="112935296"/>
        <c:scaling>
          <c:orientation val="minMax"/>
        </c:scaling>
        <c:axPos val="b"/>
        <c:majorTickMark val="none"/>
        <c:tickLblPos val="nextTo"/>
        <c:crossAx val="112936832"/>
        <c:crosses val="autoZero"/>
        <c:auto val="1"/>
        <c:lblAlgn val="ctr"/>
        <c:lblOffset val="100"/>
      </c:catAx>
      <c:valAx>
        <c:axId val="112936832"/>
        <c:scaling>
          <c:orientation val="minMax"/>
        </c:scaling>
        <c:delete val="1"/>
        <c:axPos val="l"/>
        <c:numFmt formatCode="General" sourceLinked="1"/>
        <c:tickLblPos val="none"/>
        <c:crossAx val="1129352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 dirty="0" smtClean="0"/>
              <a:t>ლექტორი </a:t>
            </a:r>
            <a:r>
              <a:rPr lang="ka-GE" dirty="0"/>
              <a:t>საინტერესოდ ხსნის მასალას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ნუგზარ'!$C$38</c:f>
              <c:strCache>
                <c:ptCount val="1"/>
                <c:pt idx="0">
                  <c:v>A4. ლექტორი საინტერესოდ ხსნის მასალას</c:v>
                </c:pt>
              </c:strCache>
            </c:strRef>
          </c:tx>
          <c:cat>
            <c:strRef>
              <c:f>'ინფორმაციული ტექნოლოგი - ნუგზარ'!$A$39:$B$41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'ინფორმაციული ტექნოლოგი - ნუგზარ'!$C$39:$C$41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52-4D73-82FA-03C239585A79}"/>
            </c:ext>
          </c:extLst>
        </c:ser>
        <c:shape val="box"/>
        <c:axId val="135849856"/>
        <c:axId val="135851392"/>
        <c:axId val="0"/>
      </c:bar3DChart>
      <c:catAx>
        <c:axId val="135849856"/>
        <c:scaling>
          <c:orientation val="minMax"/>
        </c:scaling>
        <c:axPos val="b"/>
        <c:numFmt formatCode="General" sourceLinked="0"/>
        <c:majorTickMark val="none"/>
        <c:tickLblPos val="nextTo"/>
        <c:crossAx val="135851392"/>
        <c:crosses val="autoZero"/>
        <c:auto val="1"/>
        <c:lblAlgn val="ctr"/>
        <c:lblOffset val="100"/>
      </c:catAx>
      <c:valAx>
        <c:axId val="1358513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5849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 dirty="0" smtClean="0"/>
              <a:t>ლექტორი </a:t>
            </a:r>
            <a:r>
              <a:rPr lang="ka-GE" dirty="0"/>
              <a:t>შეკითხვებს პასუხობს ამომწურავად და გასაგებად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ნუგზარ'!$C$44</c:f>
              <c:strCache>
                <c:ptCount val="1"/>
                <c:pt idx="0">
                  <c:v>A5. ლექტორი შეკითხვებს პასუხობს ამომწურავად და გასაგებად</c:v>
                </c:pt>
              </c:strCache>
            </c:strRef>
          </c:tx>
          <c:cat>
            <c:strRef>
              <c:f>'ინფორმაციული ტექნოლოგი - ნუგზარ'!$A$45:$B$47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'ინფორმაციული ტექნოლოგი - ნუგზარ'!$C$45:$C$47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C2-4EA6-8333-58BDBAB74171}"/>
            </c:ext>
          </c:extLst>
        </c:ser>
        <c:shape val="box"/>
        <c:axId val="135902720"/>
        <c:axId val="135904256"/>
        <c:axId val="0"/>
      </c:bar3DChart>
      <c:catAx>
        <c:axId val="135902720"/>
        <c:scaling>
          <c:orientation val="minMax"/>
        </c:scaling>
        <c:axPos val="b"/>
        <c:numFmt formatCode="General" sourceLinked="0"/>
        <c:majorTickMark val="none"/>
        <c:tickLblPos val="nextTo"/>
        <c:crossAx val="135904256"/>
        <c:crosses val="autoZero"/>
        <c:auto val="1"/>
        <c:lblAlgn val="ctr"/>
        <c:lblOffset val="100"/>
      </c:catAx>
      <c:valAx>
        <c:axId val="13590425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359027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/>
              <a:t>ლექტორი ყველაფერს აკეთებს იმისათვის, რათა დარწმუნდეს, რომ სტუდენტებს ესმით კურსის ძირითადი იდეები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34631950520073906"/>
          <c:y val="0.16627135484757619"/>
          <c:w val="0.64596444541654563"/>
          <c:h val="0.53353021224433361"/>
        </c:manualLayout>
      </c:layout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ნუგზარ'!$C$51</c:f>
              <c:strCache>
                <c:ptCount val="1"/>
                <c:pt idx="0">
                  <c:v>A6. ლექტორი ყველაფერს აკეთებს იმისათვის, რათა დარწმუნდეს, რომ სტუდენტებს ესმით კურსის ძირითადი იდეები</c:v>
                </c:pt>
              </c:strCache>
            </c:strRef>
          </c:tx>
          <c:cat>
            <c:strRef>
              <c:f>'ინფორმაციული ტექნოლოგი - ნუგზარ'!$A$52:$B$54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'ინფორმაციული ტექნოლოგი - ნუგზარ'!$C$52:$C$54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DC-42EA-9EBD-8F2BAEF64329}"/>
            </c:ext>
          </c:extLst>
        </c:ser>
        <c:shape val="box"/>
        <c:axId val="135918720"/>
        <c:axId val="135920256"/>
        <c:axId val="0"/>
      </c:bar3DChart>
      <c:catAx>
        <c:axId val="135918720"/>
        <c:scaling>
          <c:orientation val="minMax"/>
        </c:scaling>
        <c:axPos val="b"/>
        <c:numFmt formatCode="General" sourceLinked="0"/>
        <c:majorTickMark val="none"/>
        <c:tickLblPos val="nextTo"/>
        <c:crossAx val="135920256"/>
        <c:crosses val="autoZero"/>
        <c:auto val="1"/>
        <c:lblAlgn val="ctr"/>
        <c:lblOffset val="100"/>
      </c:catAx>
      <c:valAx>
        <c:axId val="135920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59187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/>
              <a:t>სტუდენტებს აქვთ შესაძლებლობა დასვან კითხვები და მონაწილეობა მიიღონ დისკუსიებში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34871148050938078"/>
          <c:y val="0.16627135484757619"/>
          <c:w val="0.65128851949061961"/>
          <c:h val="0.57786552828646631"/>
        </c:manualLayout>
      </c:layout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ნუგზარ'!$C$57</c:f>
              <c:strCache>
                <c:ptCount val="1"/>
                <c:pt idx="0">
                  <c:v>A7. სტუდენტებს აქვთ შესაძლებლობა დასვან კითხვები და მონაწილეობა მიიღონ დისკუსიებში</c:v>
                </c:pt>
              </c:strCache>
            </c:strRef>
          </c:tx>
          <c:cat>
            <c:strRef>
              <c:f>'ინფორმაციული ტექნოლოგი - ნუგზარ'!$A$58:$B$60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'ინფორმაციული ტექნოლოგი - ნუგზარ'!$C$58:$C$60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C1-4449-BC78-1B5EAB40A4F9}"/>
            </c:ext>
          </c:extLst>
        </c:ser>
        <c:shape val="box"/>
        <c:axId val="136053504"/>
        <c:axId val="136055040"/>
        <c:axId val="0"/>
      </c:bar3DChart>
      <c:catAx>
        <c:axId val="136053504"/>
        <c:scaling>
          <c:orientation val="minMax"/>
        </c:scaling>
        <c:axPos val="b"/>
        <c:numFmt formatCode="General" sourceLinked="0"/>
        <c:majorTickMark val="none"/>
        <c:tickLblPos val="nextTo"/>
        <c:crossAx val="136055040"/>
        <c:crosses val="autoZero"/>
        <c:auto val="1"/>
        <c:lblAlgn val="ctr"/>
        <c:lblOffset val="100"/>
      </c:catAx>
      <c:valAx>
        <c:axId val="1360550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6053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ka-GE"/>
              <a:t>ლექტორი უბიძგებს სტუდენტებს, რომ იაზროვნონ კრიტიკულად და ანალიტიკურად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ნუგზარ'!$C$64</c:f>
              <c:strCache>
                <c:ptCount val="1"/>
                <c:pt idx="0">
                  <c:v>A8. ლექტორი უბიძგებს სტუდენტებს, რომ იაზროვნონ კრიტიკულად და ანალიტიკურად</c:v>
                </c:pt>
              </c:strCache>
            </c:strRef>
          </c:tx>
          <c:cat>
            <c:strRef>
              <c:f>'ინფორმაციული ტექნოლოგი - ნუგზარ'!$A$65:$B$67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'ინფორმაციული ტექნოლოგი - ნუგზარ'!$C$65:$C$67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EB-44FB-831E-1985EA8BA2A1}"/>
            </c:ext>
          </c:extLst>
        </c:ser>
        <c:shape val="box"/>
        <c:axId val="136098176"/>
        <c:axId val="136099712"/>
        <c:axId val="0"/>
      </c:bar3DChart>
      <c:catAx>
        <c:axId val="136098176"/>
        <c:scaling>
          <c:orientation val="minMax"/>
        </c:scaling>
        <c:axPos val="b"/>
        <c:numFmt formatCode="General" sourceLinked="0"/>
        <c:majorTickMark val="none"/>
        <c:tickLblPos val="nextTo"/>
        <c:crossAx val="136099712"/>
        <c:crosses val="autoZero"/>
        <c:auto val="1"/>
        <c:lblAlgn val="ctr"/>
        <c:lblOffset val="100"/>
      </c:catAx>
      <c:valAx>
        <c:axId val="1360997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60981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/>
              <a:t>ლექტორი მზადაა კლასგარეშე კონსულტაციები ჩაატაროს სტუდენტებთან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ნუგზარ'!$C$71</c:f>
              <c:strCache>
                <c:ptCount val="1"/>
                <c:pt idx="0">
                  <c:v>A9. ლექტორი მზადაა კლასგარეშე კონსულტაციები ჩაატაროს სტუდენტებთან</c:v>
                </c:pt>
              </c:strCache>
            </c:strRef>
          </c:tx>
          <c:cat>
            <c:strRef>
              <c:f>'ინფორმაციული ტექნოლოგი - ნუგზარ'!$A$72:$B$75</c:f>
              <c:strCache>
                <c:ptCount val="4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</c:strCache>
            </c:strRef>
          </c:cat>
          <c:val>
            <c:numRef>
              <c:f>'ინფორმაციული ტექნოლოგი - ნუგზარ'!$C$72:$C$75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C1-439B-90CE-C254B069D4C5}"/>
            </c:ext>
          </c:extLst>
        </c:ser>
        <c:shape val="box"/>
        <c:axId val="136146944"/>
        <c:axId val="136148480"/>
        <c:axId val="0"/>
      </c:bar3DChart>
      <c:catAx>
        <c:axId val="136146944"/>
        <c:scaling>
          <c:orientation val="minMax"/>
        </c:scaling>
        <c:axPos val="b"/>
        <c:numFmt formatCode="General" sourceLinked="0"/>
        <c:majorTickMark val="none"/>
        <c:tickLblPos val="nextTo"/>
        <c:crossAx val="136148480"/>
        <c:crosses val="autoZero"/>
        <c:auto val="1"/>
        <c:lblAlgn val="ctr"/>
        <c:lblOffset val="100"/>
      </c:catAx>
      <c:valAx>
        <c:axId val="13614848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36146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ka-GE" dirty="0"/>
              <a:t>სტუდენტებმა იციან, რას უნდა მოელოდნენ ლექციისგან, ლექტორი წინასწარ აცნობებს განსახილველ თემებს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ნუგზარ'!$C$78</c:f>
              <c:strCache>
                <c:ptCount val="1"/>
                <c:pt idx="0">
                  <c:v>A10. სტუდენტებმა იციან, რას უნდა მოელოდნენ ლექციისგან, ლექტორი წინასწარ აცნობებს განსახილველ თემებს</c:v>
                </c:pt>
              </c:strCache>
            </c:strRef>
          </c:tx>
          <c:cat>
            <c:strRef>
              <c:f>'ინფორმაციული ტექნოლოგი - ნუგზარ'!$A$79:$B$82</c:f>
              <c:strCache>
                <c:ptCount val="4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</c:strCache>
            </c:strRef>
          </c:cat>
          <c:val>
            <c:numRef>
              <c:f>'ინფორმაციული ტექნოლოგი - ნუგზარ'!$C$79:$C$82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A-4AD8-8BAD-DC84764B266A}"/>
            </c:ext>
          </c:extLst>
        </c:ser>
        <c:shape val="box"/>
        <c:axId val="136170880"/>
        <c:axId val="136184960"/>
        <c:axId val="0"/>
      </c:bar3DChart>
      <c:catAx>
        <c:axId val="136170880"/>
        <c:scaling>
          <c:orientation val="minMax"/>
        </c:scaling>
        <c:axPos val="b"/>
        <c:numFmt formatCode="General" sourceLinked="0"/>
        <c:majorTickMark val="none"/>
        <c:tickLblPos val="nextTo"/>
        <c:crossAx val="136184960"/>
        <c:crosses val="autoZero"/>
        <c:auto val="1"/>
        <c:lblAlgn val="ctr"/>
        <c:lblOffset val="100"/>
      </c:catAx>
      <c:valAx>
        <c:axId val="13618496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36170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/>
              <a:t>ლექტორის მიერ დასახელებული სასწავლო მასალები (სახელმძღვანელო, დამხმარე მასალები) სრულიად შეესაბამება კურსს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ნუგზარ'!$C$85</c:f>
              <c:strCache>
                <c:ptCount val="1"/>
                <c:pt idx="0">
                  <c:v>A11. ლექტორის მიერ დასახელებული სასწავლო მასალები (სახელმძღვანელო, დამხმარე მასალები) სრულიად შეესაბამება კურსს</c:v>
                </c:pt>
              </c:strCache>
            </c:strRef>
          </c:tx>
          <c:cat>
            <c:strRef>
              <c:f>'ინფორმაციული ტექნოლოგი - ნუგზარ'!$A$86:$B$89</c:f>
              <c:strCache>
                <c:ptCount val="4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</c:strCache>
            </c:strRef>
          </c:cat>
          <c:val>
            <c:numRef>
              <c:f>'ინფორმაციული ტექნოლოგი - ნუგზარ'!$C$86:$C$89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F8-4305-9DF9-7775358C31C2}"/>
            </c:ext>
          </c:extLst>
        </c:ser>
        <c:shape val="box"/>
        <c:axId val="136227840"/>
        <c:axId val="136229632"/>
        <c:axId val="0"/>
      </c:bar3DChart>
      <c:catAx>
        <c:axId val="136227840"/>
        <c:scaling>
          <c:orientation val="minMax"/>
        </c:scaling>
        <c:axPos val="b"/>
        <c:numFmt formatCode="General" sourceLinked="0"/>
        <c:majorTickMark val="none"/>
        <c:tickLblPos val="nextTo"/>
        <c:crossAx val="136229632"/>
        <c:crosses val="autoZero"/>
        <c:auto val="1"/>
        <c:lblAlgn val="ctr"/>
        <c:lblOffset val="100"/>
      </c:catAx>
      <c:valAx>
        <c:axId val="136229632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36227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ka-GE"/>
              <a:t>დავალებები სირთულისა და მოცულობის მიხედვით შეესაბამება სტუდენტის შესაძლებლობებს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ნუგზარ'!$C$92</c:f>
              <c:strCache>
                <c:ptCount val="1"/>
                <c:pt idx="0">
                  <c:v>A12. დავალებები სირთულისა და მოცულობის მიხედვით შეესაბამება სტუდენტის შესაძლებლობებს</c:v>
                </c:pt>
              </c:strCache>
            </c:strRef>
          </c:tx>
          <c:cat>
            <c:strRef>
              <c:f>'ინფორმაციული ტექნოლოგი - ნუგზარ'!$A$93:$B$96</c:f>
              <c:strCache>
                <c:ptCount val="4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</c:strCache>
            </c:strRef>
          </c:cat>
          <c:val>
            <c:numRef>
              <c:f>'ინფორმაციული ტექნოლოგი - ნუგზარ'!$C$93:$C$96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01-40BC-A51B-C21282512197}"/>
            </c:ext>
          </c:extLst>
        </c:ser>
        <c:shape val="box"/>
        <c:axId val="137329280"/>
        <c:axId val="137331072"/>
        <c:axId val="0"/>
      </c:bar3DChart>
      <c:catAx>
        <c:axId val="137329280"/>
        <c:scaling>
          <c:orientation val="minMax"/>
        </c:scaling>
        <c:axPos val="b"/>
        <c:numFmt formatCode="General" sourceLinked="0"/>
        <c:majorTickMark val="none"/>
        <c:tickLblPos val="nextTo"/>
        <c:crossAx val="137331072"/>
        <c:crosses val="autoZero"/>
        <c:auto val="1"/>
        <c:lblAlgn val="ctr"/>
        <c:lblOffset val="100"/>
      </c:catAx>
      <c:valAx>
        <c:axId val="1373310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373292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ka-GE"/>
              <a:t>კურსის ხარისხს ვაფასებ როგორც</a:t>
            </a:r>
          </a:p>
        </c:rich>
      </c:tx>
      <c:layout>
        <c:manualLayout>
          <c:xMode val="edge"/>
          <c:yMode val="edge"/>
          <c:x val="0.34120199037620297"/>
          <c:y val="1.451958673923255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33872845581802297"/>
          <c:y val="0.10640738657667792"/>
          <c:w val="0.7098739016318617"/>
          <c:h val="0.57275965504312021"/>
        </c:manualLayout>
      </c:layout>
      <c:bar3DChart>
        <c:barDir val="col"/>
        <c:grouping val="clustered"/>
        <c:ser>
          <c:idx val="0"/>
          <c:order val="0"/>
          <c:tx>
            <c:strRef>
              <c:f>'ინფორმაციული ტექნოლოგი - ნუგზარ'!$C$99</c:f>
              <c:strCache>
                <c:ptCount val="1"/>
                <c:pt idx="0">
                  <c:v>A13. კურსის ხარისხს ვაფასებ როგორც</c:v>
                </c:pt>
              </c:strCache>
            </c:strRef>
          </c:tx>
          <c:cat>
            <c:strRef>
              <c:f>'ინფორმაციული ტექნოლოგი - ნუგზარ'!$A$100:$B$104</c:f>
              <c:strCache>
                <c:ptCount val="5"/>
                <c:pt idx="0">
                  <c:v>ძალიან კარგი</c:v>
                </c:pt>
                <c:pt idx="1">
                  <c:v>კარგი</c:v>
                </c:pt>
                <c:pt idx="2">
                  <c:v>საშუალო</c:v>
                </c:pt>
                <c:pt idx="3">
                  <c:v>ცუდი</c:v>
                </c:pt>
                <c:pt idx="4">
                  <c:v>გაუქმებულია</c:v>
                </c:pt>
              </c:strCache>
            </c:strRef>
          </c:cat>
          <c:val>
            <c:numRef>
              <c:f>'ინფორმაციული ტექნოლოგი - ნუგზარ'!$C$100:$C$104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34-49DC-9D34-7ACF8F1D717A}"/>
            </c:ext>
          </c:extLst>
        </c:ser>
        <c:shape val="box"/>
        <c:axId val="137361664"/>
        <c:axId val="137371648"/>
        <c:axId val="0"/>
      </c:bar3DChart>
      <c:catAx>
        <c:axId val="137361664"/>
        <c:scaling>
          <c:orientation val="minMax"/>
        </c:scaling>
        <c:axPos val="b"/>
        <c:numFmt formatCode="General" sourceLinked="0"/>
        <c:majorTickMark val="none"/>
        <c:tickLblPos val="nextTo"/>
        <c:crossAx val="137371648"/>
        <c:crosses val="autoZero"/>
        <c:auto val="1"/>
        <c:lblAlgn val="ctr"/>
        <c:lblOffset val="100"/>
      </c:catAx>
      <c:valAx>
        <c:axId val="137371648"/>
        <c:scaling>
          <c:orientation val="minMax"/>
        </c:scaling>
        <c:delete val="1"/>
        <c:axPos val="l"/>
        <c:majorGridlines/>
        <c:numFmt formatCode="General" sourceLinked="0"/>
        <c:majorTickMark val="none"/>
        <c:tickLblPos val="none"/>
        <c:crossAx val="1373616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საერთო'!$D$36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საერთო'!$B$37:$C$42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საერთო'!$D$37:$D$42</c:f>
              <c:numCache>
                <c:formatCode>General</c:formatCode>
                <c:ptCount val="6"/>
                <c:pt idx="0">
                  <c:v>25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საერთო'!$E$36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საერთო'!$B$37:$C$42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საერთო'!$E$37:$E$42</c:f>
              <c:numCache>
                <c:formatCode>General</c:formatCode>
                <c:ptCount val="6"/>
                <c:pt idx="3">
                  <c:v>19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12978944"/>
        <c:axId val="113464064"/>
      </c:barChart>
      <c:catAx>
        <c:axId val="112978944"/>
        <c:scaling>
          <c:orientation val="minMax"/>
        </c:scaling>
        <c:axPos val="b"/>
        <c:majorTickMark val="none"/>
        <c:tickLblPos val="nextTo"/>
        <c:crossAx val="113464064"/>
        <c:crosses val="autoZero"/>
        <c:auto val="1"/>
        <c:lblAlgn val="ctr"/>
        <c:lblOffset val="100"/>
      </c:catAx>
      <c:valAx>
        <c:axId val="113464064"/>
        <c:scaling>
          <c:orientation val="minMax"/>
        </c:scaling>
        <c:delete val="1"/>
        <c:axPos val="l"/>
        <c:numFmt formatCode="General" sourceLinked="1"/>
        <c:tickLblPos val="none"/>
        <c:crossAx val="1129789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საერთო'!$D$2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საერთო'!$B$3:$C$10</c:f>
              <c:strCache>
                <c:ptCount val="8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  <c:pt idx="4">
                  <c:v>ვეთანხმები</c:v>
                </c:pt>
                <c:pt idx="5">
                  <c:v>ნაწილობრივ ვეთანხმები</c:v>
                </c:pt>
                <c:pt idx="6">
                  <c:v>არ ვეთანხმები</c:v>
                </c:pt>
                <c:pt idx="7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საერთო'!$D$3:$D$10</c:f>
              <c:numCache>
                <c:formatCode>General</c:formatCode>
                <c:ptCount val="8"/>
                <c:pt idx="0">
                  <c:v>7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29-4819-8B01-D6F69816713D}"/>
            </c:ext>
          </c:extLst>
        </c:ser>
        <c:ser>
          <c:idx val="1"/>
          <c:order val="1"/>
          <c:tx>
            <c:strRef>
              <c:f>'ბუღალტრების &amp; ოფისი საერთო'!$E$2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საერთო'!$B$3:$C$10</c:f>
              <c:strCache>
                <c:ptCount val="8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  <c:pt idx="4">
                  <c:v>ვეთანხმები</c:v>
                </c:pt>
                <c:pt idx="5">
                  <c:v>ნაწილობრივ ვეთანხმები</c:v>
                </c:pt>
                <c:pt idx="6">
                  <c:v>არ ვეთანხმები</c:v>
                </c:pt>
                <c:pt idx="7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საერთო'!$E$3:$E$10</c:f>
              <c:numCache>
                <c:formatCode>General</c:formatCode>
                <c:ptCount val="8"/>
                <c:pt idx="4">
                  <c:v>15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29-4819-8B01-D6F69816713D}"/>
            </c:ext>
          </c:extLst>
        </c:ser>
        <c:dLbls>
          <c:showVal val="1"/>
        </c:dLbls>
        <c:shape val="box"/>
        <c:axId val="137536640"/>
        <c:axId val="137538176"/>
        <c:axId val="0"/>
      </c:bar3DChart>
      <c:catAx>
        <c:axId val="137536640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538176"/>
        <c:crosses val="autoZero"/>
        <c:auto val="1"/>
        <c:lblAlgn val="ctr"/>
        <c:lblOffset val="100"/>
      </c:catAx>
      <c:valAx>
        <c:axId val="137538176"/>
        <c:scaling>
          <c:orientation val="minMax"/>
        </c:scaling>
        <c:delete val="1"/>
        <c:axPos val="l"/>
        <c:numFmt formatCode="General" sourceLinked="1"/>
        <c:tickLblPos val="none"/>
        <c:crossAx val="13753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საერთო'!$D$21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'ბუღალტრების &amp; ოფისი საერთო'!$B$22:$C$27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საერთო'!$D$22:$D$27</c:f>
              <c:numCache>
                <c:formatCode>General</c:formatCode>
                <c:ptCount val="6"/>
                <c:pt idx="0">
                  <c:v>12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96-4D63-95C6-3D59E350A7C2}"/>
            </c:ext>
          </c:extLst>
        </c:ser>
        <c:ser>
          <c:idx val="1"/>
          <c:order val="1"/>
          <c:tx>
            <c:strRef>
              <c:f>'ბუღალტრების &amp; ოფისი საერთო'!$E$21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'ბუღალტრების &amp; ოფისი საერთო'!$B$22:$C$27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საერთო'!$E$22:$E$27</c:f>
              <c:numCache>
                <c:formatCode>General</c:formatCode>
                <c:ptCount val="6"/>
                <c:pt idx="3">
                  <c:v>16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96-4D63-95C6-3D59E350A7C2}"/>
            </c:ext>
          </c:extLst>
        </c:ser>
        <c:dLbls>
          <c:showVal val="1"/>
        </c:dLbls>
        <c:shape val="box"/>
        <c:axId val="137606272"/>
        <c:axId val="137607808"/>
        <c:axId val="0"/>
      </c:bar3DChart>
      <c:catAx>
        <c:axId val="13760627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607808"/>
        <c:crosses val="autoZero"/>
        <c:auto val="1"/>
        <c:lblAlgn val="ctr"/>
        <c:lblOffset val="100"/>
      </c:catAx>
      <c:valAx>
        <c:axId val="137607808"/>
        <c:scaling>
          <c:orientation val="minMax"/>
        </c:scaling>
        <c:delete val="1"/>
        <c:axPos val="l"/>
        <c:numFmt formatCode="General" sourceLinked="1"/>
        <c:tickLblPos val="none"/>
        <c:crossAx val="13760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საერთო'!$D$31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საერთო'!$B$32:$C$37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საერთო'!$D$32:$D$37</c:f>
              <c:numCache>
                <c:formatCode>General</c:formatCode>
                <c:ptCount val="6"/>
                <c:pt idx="0">
                  <c:v>9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4F-4757-A000-FBB7AF206E36}"/>
            </c:ext>
          </c:extLst>
        </c:ser>
        <c:ser>
          <c:idx val="1"/>
          <c:order val="1"/>
          <c:tx>
            <c:strRef>
              <c:f>'ბუღალტრების &amp; ოფისი საერთო'!$E$31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საერთო'!$B$32:$C$37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საერთო'!$E$32:$E$37</c:f>
              <c:numCache>
                <c:formatCode>General</c:formatCode>
                <c:ptCount val="6"/>
                <c:pt idx="3">
                  <c:v>7</c:v>
                </c:pt>
                <c:pt idx="4">
                  <c:v>2</c:v>
                </c:pt>
                <c:pt idx="5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4F-4757-A000-FBB7AF206E36}"/>
            </c:ext>
          </c:extLst>
        </c:ser>
        <c:dLbls>
          <c:showVal val="1"/>
        </c:dLbls>
        <c:shape val="box"/>
        <c:axId val="137430144"/>
        <c:axId val="137431680"/>
        <c:axId val="0"/>
      </c:bar3DChart>
      <c:catAx>
        <c:axId val="137430144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31680"/>
        <c:crosses val="autoZero"/>
        <c:auto val="1"/>
        <c:lblAlgn val="ctr"/>
        <c:lblOffset val="100"/>
      </c:catAx>
      <c:valAx>
        <c:axId val="137431680"/>
        <c:scaling>
          <c:orientation val="minMax"/>
        </c:scaling>
        <c:delete val="1"/>
        <c:axPos val="l"/>
        <c:numFmt formatCode="General" sourceLinked="1"/>
        <c:tickLblPos val="none"/>
        <c:crossAx val="13743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საერთო'!$D$41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საერთო'!$B$42:$C$47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საერთო'!$D$42:$D$47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BA-4F4A-AC53-8426F31CF523}"/>
            </c:ext>
          </c:extLst>
        </c:ser>
        <c:ser>
          <c:idx val="1"/>
          <c:order val="1"/>
          <c:tx>
            <c:strRef>
              <c:f>'ბუღალტრების &amp; ოფისი საერთო'!$E$41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საერთო'!$B$42:$C$47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საერთო'!$E$42:$E$47</c:f>
              <c:numCache>
                <c:formatCode>General</c:formatCode>
                <c:ptCount val="6"/>
                <c:pt idx="3">
                  <c:v>15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BA-4F4A-AC53-8426F31CF523}"/>
            </c:ext>
          </c:extLst>
        </c:ser>
        <c:dLbls>
          <c:showVal val="1"/>
        </c:dLbls>
        <c:shape val="box"/>
        <c:axId val="138753152"/>
        <c:axId val="138754688"/>
        <c:axId val="0"/>
      </c:bar3DChart>
      <c:catAx>
        <c:axId val="13875315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54688"/>
        <c:crosses val="autoZero"/>
        <c:auto val="1"/>
        <c:lblAlgn val="ctr"/>
        <c:lblOffset val="100"/>
      </c:catAx>
      <c:valAx>
        <c:axId val="138754688"/>
        <c:scaling>
          <c:orientation val="minMax"/>
        </c:scaling>
        <c:delete val="1"/>
        <c:axPos val="l"/>
        <c:numFmt formatCode="General" sourceLinked="1"/>
        <c:tickLblPos val="none"/>
        <c:crossAx val="13875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საერთო'!$D$51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საერთო'!$B$52:$C$57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საერთო'!$D$52:$D$57</c:f>
              <c:numCache>
                <c:formatCode>General</c:formatCode>
                <c:ptCount val="6"/>
                <c:pt idx="0">
                  <c:v>11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95-4835-8042-64CC8C090C2A}"/>
            </c:ext>
          </c:extLst>
        </c:ser>
        <c:ser>
          <c:idx val="1"/>
          <c:order val="1"/>
          <c:tx>
            <c:strRef>
              <c:f>'ბუღალტრების &amp; ოფისი საერთო'!$E$51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საერთო'!$B$52:$C$57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საერთო'!$E$52:$E$57</c:f>
              <c:numCache>
                <c:formatCode>General</c:formatCode>
                <c:ptCount val="6"/>
                <c:pt idx="3">
                  <c:v>16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95-4835-8042-64CC8C090C2A}"/>
            </c:ext>
          </c:extLst>
        </c:ser>
        <c:dLbls>
          <c:showVal val="1"/>
        </c:dLbls>
        <c:shape val="box"/>
        <c:axId val="138880128"/>
        <c:axId val="138881664"/>
        <c:axId val="0"/>
      </c:bar3DChart>
      <c:catAx>
        <c:axId val="138880128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881664"/>
        <c:crosses val="autoZero"/>
        <c:auto val="1"/>
        <c:lblAlgn val="ctr"/>
        <c:lblOffset val="100"/>
      </c:catAx>
      <c:valAx>
        <c:axId val="138881664"/>
        <c:scaling>
          <c:orientation val="minMax"/>
        </c:scaling>
        <c:delete val="1"/>
        <c:axPos val="l"/>
        <c:numFmt formatCode="General" sourceLinked="1"/>
        <c:tickLblPos val="none"/>
        <c:crossAx val="13888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საერთო'!$D$61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საერთო'!$B$62:$C$69</c:f>
              <c:strCache>
                <c:ptCount val="8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  <c:pt idx="4">
                  <c:v>ვეთანხმები</c:v>
                </c:pt>
                <c:pt idx="5">
                  <c:v>ნაწილობრივ ვეთანხმები</c:v>
                </c:pt>
                <c:pt idx="6">
                  <c:v>არ ვეთანხმები</c:v>
                </c:pt>
                <c:pt idx="7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საერთო'!$D$62:$D$69</c:f>
              <c:numCache>
                <c:formatCode>General</c:formatCode>
                <c:ptCount val="8"/>
                <c:pt idx="0">
                  <c:v>11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B9-4311-89D0-98436788FD8C}"/>
            </c:ext>
          </c:extLst>
        </c:ser>
        <c:ser>
          <c:idx val="1"/>
          <c:order val="1"/>
          <c:tx>
            <c:strRef>
              <c:f>'ბუღალტრების &amp; ოფისი საერთო'!$E$61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საერთო'!$B$62:$C$69</c:f>
              <c:strCache>
                <c:ptCount val="8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  <c:pt idx="4">
                  <c:v>ვეთანხმები</c:v>
                </c:pt>
                <c:pt idx="5">
                  <c:v>ნაწილობრივ ვეთანხმები</c:v>
                </c:pt>
                <c:pt idx="6">
                  <c:v>არ ვეთანხმები</c:v>
                </c:pt>
                <c:pt idx="7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საერთო'!$E$62:$E$69</c:f>
              <c:numCache>
                <c:formatCode>General</c:formatCode>
                <c:ptCount val="8"/>
                <c:pt idx="4">
                  <c:v>17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B9-4311-89D0-98436788FD8C}"/>
            </c:ext>
          </c:extLst>
        </c:ser>
        <c:dLbls>
          <c:showVal val="1"/>
        </c:dLbls>
        <c:shape val="box"/>
        <c:axId val="138945664"/>
        <c:axId val="138947200"/>
        <c:axId val="0"/>
      </c:bar3DChart>
      <c:catAx>
        <c:axId val="138945664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947200"/>
        <c:crosses val="autoZero"/>
        <c:auto val="1"/>
        <c:lblAlgn val="ctr"/>
        <c:lblOffset val="100"/>
      </c:catAx>
      <c:valAx>
        <c:axId val="138947200"/>
        <c:scaling>
          <c:orientation val="minMax"/>
        </c:scaling>
        <c:delete val="1"/>
        <c:axPos val="l"/>
        <c:numFmt formatCode="General" sourceLinked="1"/>
        <c:tickLblPos val="none"/>
        <c:crossAx val="13894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საერთო'!$D$72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საერთო'!$B$73:$C$78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საერთო'!$D$73:$D$78</c:f>
              <c:numCache>
                <c:formatCode>General</c:formatCode>
                <c:ptCount val="6"/>
                <c:pt idx="0">
                  <c:v>13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B3-4AFC-8DEF-A8D85F3C077E}"/>
            </c:ext>
          </c:extLst>
        </c:ser>
        <c:ser>
          <c:idx val="1"/>
          <c:order val="1"/>
          <c:tx>
            <c:strRef>
              <c:f>'ბუღალტრების &amp; ოფისი საერთო'!$E$72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საერთო'!$B$73:$C$78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საერთო'!$E$73:$E$78</c:f>
              <c:numCache>
                <c:formatCode>General</c:formatCode>
                <c:ptCount val="6"/>
                <c:pt idx="3">
                  <c:v>17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B3-4AFC-8DEF-A8D85F3C077E}"/>
            </c:ext>
          </c:extLst>
        </c:ser>
        <c:dLbls>
          <c:showVal val="1"/>
        </c:dLbls>
        <c:shape val="box"/>
        <c:axId val="139015296"/>
        <c:axId val="139016832"/>
        <c:axId val="0"/>
      </c:bar3DChart>
      <c:catAx>
        <c:axId val="139015296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016832"/>
        <c:crosses val="autoZero"/>
        <c:auto val="1"/>
        <c:lblAlgn val="ctr"/>
        <c:lblOffset val="100"/>
      </c:catAx>
      <c:valAx>
        <c:axId val="139016832"/>
        <c:scaling>
          <c:orientation val="minMax"/>
        </c:scaling>
        <c:delete val="1"/>
        <c:axPos val="l"/>
        <c:numFmt formatCode="General" sourceLinked="1"/>
        <c:tickLblPos val="none"/>
        <c:crossAx val="1390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საერთო'!$D$81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საერთო'!$B$82:$C$87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საერთო'!$D$82:$D$87</c:f>
              <c:numCache>
                <c:formatCode>General</c:formatCode>
                <c:ptCount val="6"/>
                <c:pt idx="0">
                  <c:v>10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28-4612-8CE2-0A6EE91F1608}"/>
            </c:ext>
          </c:extLst>
        </c:ser>
        <c:ser>
          <c:idx val="1"/>
          <c:order val="1"/>
          <c:tx>
            <c:strRef>
              <c:f>'ბუღალტრების &amp; ოფისი საერთო'!$E$81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საერთო'!$B$82:$C$87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საერთო'!$E$82:$E$87</c:f>
              <c:numCache>
                <c:formatCode>General</c:formatCode>
                <c:ptCount val="6"/>
                <c:pt idx="3">
                  <c:v>16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28-4612-8CE2-0A6EE91F1608}"/>
            </c:ext>
          </c:extLst>
        </c:ser>
        <c:dLbls>
          <c:showVal val="1"/>
        </c:dLbls>
        <c:shape val="box"/>
        <c:axId val="139080832"/>
        <c:axId val="139082368"/>
        <c:axId val="0"/>
      </c:bar3DChart>
      <c:catAx>
        <c:axId val="13908083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082368"/>
        <c:crosses val="autoZero"/>
        <c:auto val="1"/>
        <c:lblAlgn val="ctr"/>
        <c:lblOffset val="100"/>
      </c:catAx>
      <c:valAx>
        <c:axId val="139082368"/>
        <c:scaling>
          <c:orientation val="minMax"/>
        </c:scaling>
        <c:delete val="1"/>
        <c:axPos val="l"/>
        <c:numFmt formatCode="General" sourceLinked="1"/>
        <c:tickLblPos val="none"/>
        <c:crossAx val="13908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საერთო'!$D$91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საერთო'!$B$92:$C$99</c:f>
              <c:strCache>
                <c:ptCount val="8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  <c:pt idx="4">
                  <c:v>ვეთანხმები</c:v>
                </c:pt>
                <c:pt idx="5">
                  <c:v>ნაწილობრივ ვეთანხმები</c:v>
                </c:pt>
                <c:pt idx="6">
                  <c:v>არ ვეთანხმები</c:v>
                </c:pt>
                <c:pt idx="7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საერთო'!$D$92:$D$99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EB-478B-A857-575004BFF457}"/>
            </c:ext>
          </c:extLst>
        </c:ser>
        <c:ser>
          <c:idx val="1"/>
          <c:order val="1"/>
          <c:tx>
            <c:strRef>
              <c:f>'ბუღალტრების &amp; ოფისი საერთო'!$E$91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საერთო'!$B$92:$C$99</c:f>
              <c:strCache>
                <c:ptCount val="8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  <c:pt idx="4">
                  <c:v>ვეთანხმები</c:v>
                </c:pt>
                <c:pt idx="5">
                  <c:v>ნაწილობრივ ვეთანხმები</c:v>
                </c:pt>
                <c:pt idx="6">
                  <c:v>არ ვეთანხმები</c:v>
                </c:pt>
                <c:pt idx="7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საერთო'!$E$92:$E$99</c:f>
              <c:numCache>
                <c:formatCode>General</c:formatCode>
                <c:ptCount val="8"/>
                <c:pt idx="4">
                  <c:v>11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EB-478B-A857-575004BFF457}"/>
            </c:ext>
          </c:extLst>
        </c:ser>
        <c:dLbls>
          <c:showVal val="1"/>
        </c:dLbls>
        <c:shape val="box"/>
        <c:axId val="139211904"/>
        <c:axId val="139213440"/>
        <c:axId val="0"/>
      </c:bar3DChart>
      <c:catAx>
        <c:axId val="139211904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213440"/>
        <c:crosses val="autoZero"/>
        <c:auto val="1"/>
        <c:lblAlgn val="ctr"/>
        <c:lblOffset val="100"/>
      </c:catAx>
      <c:valAx>
        <c:axId val="139213440"/>
        <c:scaling>
          <c:orientation val="minMax"/>
        </c:scaling>
        <c:delete val="1"/>
        <c:axPos val="l"/>
        <c:numFmt formatCode="General" sourceLinked="1"/>
        <c:tickLblPos val="none"/>
        <c:crossAx val="13921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საერთო'!$D$102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საერთო'!$B$103:$C$109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საერთო'!$D$103:$D$109</c:f>
              <c:numCache>
                <c:formatCode>General</c:formatCode>
                <c:ptCount val="7"/>
                <c:pt idx="0">
                  <c:v>10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EE-493C-A5B4-8E40DC78591E}"/>
            </c:ext>
          </c:extLst>
        </c:ser>
        <c:ser>
          <c:idx val="1"/>
          <c:order val="1"/>
          <c:tx>
            <c:strRef>
              <c:f>'ბუღალტრების &amp; ოფისი საერთო'!$E$102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საერთო'!$B$103:$C$109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საერთო'!$E$103:$E$109</c:f>
              <c:numCache>
                <c:formatCode>General</c:formatCode>
                <c:ptCount val="7"/>
                <c:pt idx="3">
                  <c:v>13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EE-493C-A5B4-8E40DC78591E}"/>
            </c:ext>
          </c:extLst>
        </c:ser>
        <c:dLbls>
          <c:showVal val="1"/>
        </c:dLbls>
        <c:shape val="box"/>
        <c:axId val="139277440"/>
        <c:axId val="139278976"/>
        <c:axId val="0"/>
      </c:bar3DChart>
      <c:catAx>
        <c:axId val="139277440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278976"/>
        <c:crosses val="autoZero"/>
        <c:auto val="1"/>
        <c:lblAlgn val="ctr"/>
        <c:lblOffset val="100"/>
      </c:catAx>
      <c:valAx>
        <c:axId val="139278976"/>
        <c:scaling>
          <c:orientation val="minMax"/>
        </c:scaling>
        <c:delete val="1"/>
        <c:axPos val="l"/>
        <c:numFmt formatCode="General" sourceLinked="1"/>
        <c:tickLblPos val="none"/>
        <c:crossAx val="13927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საერთო'!$D$47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საერთო'!$B$48:$C$53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საერთო'!$D$48:$D$53</c:f>
              <c:numCache>
                <c:formatCode>General</c:formatCode>
                <c:ptCount val="6"/>
                <c:pt idx="0">
                  <c:v>25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საერთო'!$E$47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საერთო'!$B$48:$C$53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საერთო'!$E$48:$E$53</c:f>
              <c:numCache>
                <c:formatCode>General</c:formatCode>
                <c:ptCount val="6"/>
                <c:pt idx="3">
                  <c:v>20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13497984"/>
        <c:axId val="113499520"/>
      </c:barChart>
      <c:catAx>
        <c:axId val="113497984"/>
        <c:scaling>
          <c:orientation val="minMax"/>
        </c:scaling>
        <c:axPos val="b"/>
        <c:majorTickMark val="none"/>
        <c:tickLblPos val="nextTo"/>
        <c:crossAx val="113499520"/>
        <c:crosses val="autoZero"/>
        <c:auto val="1"/>
        <c:lblAlgn val="ctr"/>
        <c:lblOffset val="100"/>
      </c:catAx>
      <c:valAx>
        <c:axId val="113499520"/>
        <c:scaling>
          <c:orientation val="minMax"/>
        </c:scaling>
        <c:delete val="1"/>
        <c:axPos val="l"/>
        <c:numFmt formatCode="General" sourceLinked="1"/>
        <c:tickLblPos val="none"/>
        <c:crossAx val="1134979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საერთო'!$D$113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საერთო'!$B$114:$C$120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საერთო'!$D$114:$D$120</c:f>
              <c:numCache>
                <c:formatCode>General</c:formatCode>
                <c:ptCount val="7"/>
                <c:pt idx="0">
                  <c:v>11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60-43BC-92EA-9A8A8A80C4E8}"/>
            </c:ext>
          </c:extLst>
        </c:ser>
        <c:ser>
          <c:idx val="1"/>
          <c:order val="1"/>
          <c:tx>
            <c:strRef>
              <c:f>'ბუღალტრების &amp; ოფისი საერთო'!$E$113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საერთო'!$B$114:$C$120</c:f>
              <c:strCache>
                <c:ptCount val="7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  <c:pt idx="6">
                  <c:v>გაუქმებულია</c:v>
                </c:pt>
              </c:strCache>
            </c:strRef>
          </c:cat>
          <c:val>
            <c:numRef>
              <c:f>'ბუღალტრების &amp; ოფისი საერთო'!$E$114:$E$120</c:f>
              <c:numCache>
                <c:formatCode>General</c:formatCode>
                <c:ptCount val="7"/>
                <c:pt idx="3">
                  <c:v>16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60-43BC-92EA-9A8A8A80C4E8}"/>
            </c:ext>
          </c:extLst>
        </c:ser>
        <c:dLbls>
          <c:showVal val="1"/>
        </c:dLbls>
        <c:shape val="box"/>
        <c:axId val="138835072"/>
        <c:axId val="138836608"/>
        <c:axId val="0"/>
      </c:bar3DChart>
      <c:catAx>
        <c:axId val="13883507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836608"/>
        <c:crosses val="autoZero"/>
        <c:auto val="1"/>
        <c:lblAlgn val="ctr"/>
        <c:lblOffset val="100"/>
      </c:catAx>
      <c:valAx>
        <c:axId val="138836608"/>
        <c:scaling>
          <c:orientation val="minMax"/>
        </c:scaling>
        <c:delete val="1"/>
        <c:axPos val="l"/>
        <c:numFmt formatCode="General" sourceLinked="1"/>
        <c:tickLblPos val="none"/>
        <c:crossAx val="13883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საერთო'!$D$124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საერთო'!$B$125:$C$130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საერთო'!$D$125:$D$130</c:f>
              <c:numCache>
                <c:formatCode>General</c:formatCode>
                <c:ptCount val="6"/>
                <c:pt idx="0">
                  <c:v>9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8C-4FF1-9F76-8C01084174B5}"/>
            </c:ext>
          </c:extLst>
        </c:ser>
        <c:ser>
          <c:idx val="1"/>
          <c:order val="1"/>
          <c:tx>
            <c:strRef>
              <c:f>'ბუღალტრების &amp; ოფისი საერთო'!$E$124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საერთო'!$B$125:$C$130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'ბუღალტრების &amp; ოფისი საერთო'!$E$125:$E$130</c:f>
              <c:numCache>
                <c:formatCode>General</c:formatCode>
                <c:ptCount val="6"/>
                <c:pt idx="3">
                  <c:v>14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8C-4FF1-9F76-8C01084174B5}"/>
            </c:ext>
          </c:extLst>
        </c:ser>
        <c:dLbls>
          <c:showVal val="1"/>
        </c:dLbls>
        <c:shape val="box"/>
        <c:axId val="139412608"/>
        <c:axId val="139414144"/>
        <c:axId val="0"/>
      </c:bar3DChart>
      <c:catAx>
        <c:axId val="139412608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414144"/>
        <c:crosses val="autoZero"/>
        <c:auto val="1"/>
        <c:lblAlgn val="ctr"/>
        <c:lblOffset val="100"/>
      </c:catAx>
      <c:valAx>
        <c:axId val="139414144"/>
        <c:scaling>
          <c:orientation val="minMax"/>
        </c:scaling>
        <c:delete val="1"/>
        <c:axPos val="l"/>
        <c:numFmt formatCode="General" sourceLinked="1"/>
        <c:tickLblPos val="none"/>
        <c:crossAx val="13941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'ბუღალტრების &amp; ოფისი საერთო'!$D$134</c:f>
              <c:strCache>
                <c:ptCount val="1"/>
                <c:pt idx="0">
                  <c:v>ბუღალტერი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საერთო'!$B$135:$C$142</c:f>
              <c:strCache>
                <c:ptCount val="8"/>
                <c:pt idx="0">
                  <c:v>ძალიან კარგი</c:v>
                </c:pt>
                <c:pt idx="1">
                  <c:v>კარგი</c:v>
                </c:pt>
                <c:pt idx="2">
                  <c:v>საშუალო</c:v>
                </c:pt>
                <c:pt idx="3">
                  <c:v>ცუდი</c:v>
                </c:pt>
                <c:pt idx="4">
                  <c:v>ძალიან კარგი</c:v>
                </c:pt>
                <c:pt idx="5">
                  <c:v>კარგი</c:v>
                </c:pt>
                <c:pt idx="6">
                  <c:v>საშუალო</c:v>
                </c:pt>
                <c:pt idx="7">
                  <c:v>ცუდი</c:v>
                </c:pt>
              </c:strCache>
            </c:strRef>
          </c:cat>
          <c:val>
            <c:numRef>
              <c:f>'ბუღალტრების &amp; ოფისი საერთო'!$D$135:$D$142</c:f>
              <c:numCache>
                <c:formatCode>General</c:formatCode>
                <c:ptCount val="8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9-4326-A443-BC943DBA33BC}"/>
            </c:ext>
          </c:extLst>
        </c:ser>
        <c:ser>
          <c:idx val="1"/>
          <c:order val="1"/>
          <c:tx>
            <c:strRef>
              <c:f>'ბუღალტრების &amp; ოფისი საერთო'!$E$134</c:f>
              <c:strCache>
                <c:ptCount val="1"/>
                <c:pt idx="0">
                  <c:v>ოფისის მენეჯერი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'ბუღალტრების &amp; ოფისი საერთო'!$B$135:$C$142</c:f>
              <c:strCache>
                <c:ptCount val="8"/>
                <c:pt idx="0">
                  <c:v>ძალიან კარგი</c:v>
                </c:pt>
                <c:pt idx="1">
                  <c:v>კარგი</c:v>
                </c:pt>
                <c:pt idx="2">
                  <c:v>საშუალო</c:v>
                </c:pt>
                <c:pt idx="3">
                  <c:v>ცუდი</c:v>
                </c:pt>
                <c:pt idx="4">
                  <c:v>ძალიან კარგი</c:v>
                </c:pt>
                <c:pt idx="5">
                  <c:v>კარგი</c:v>
                </c:pt>
                <c:pt idx="6">
                  <c:v>საშუალო</c:v>
                </c:pt>
                <c:pt idx="7">
                  <c:v>ცუდი</c:v>
                </c:pt>
              </c:strCache>
            </c:strRef>
          </c:cat>
          <c:val>
            <c:numRef>
              <c:f>'ბუღალტრების &amp; ოფისი საერთო'!$E$135:$E$142</c:f>
              <c:numCache>
                <c:formatCode>General</c:formatCode>
                <c:ptCount val="8"/>
                <c:pt idx="4">
                  <c:v>3</c:v>
                </c:pt>
                <c:pt idx="5">
                  <c:v>12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69-4326-A443-BC943DBA33BC}"/>
            </c:ext>
          </c:extLst>
        </c:ser>
        <c:dLbls>
          <c:showVal val="1"/>
        </c:dLbls>
        <c:shape val="box"/>
        <c:axId val="139474048"/>
        <c:axId val="139475584"/>
        <c:axId val="0"/>
      </c:bar3DChart>
      <c:catAx>
        <c:axId val="139474048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475584"/>
        <c:crosses val="autoZero"/>
        <c:auto val="1"/>
        <c:lblAlgn val="ctr"/>
        <c:lblOffset val="100"/>
      </c:catAx>
      <c:valAx>
        <c:axId val="139475584"/>
        <c:scaling>
          <c:orientation val="minMax"/>
        </c:scaling>
        <c:delete val="1"/>
        <c:axPos val="l"/>
        <c:numFmt formatCode="General" sourceLinked="1"/>
        <c:tickLblPos val="none"/>
        <c:crossAx val="13947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საერთო'!$D$58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საერთო'!$B$59:$C$64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საერთო'!$D$59:$D$64</c:f>
              <c:numCache>
                <c:formatCode>General</c:formatCode>
                <c:ptCount val="6"/>
                <c:pt idx="0">
                  <c:v>17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საერთო'!$E$58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საერთო'!$B$59:$C$64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საერთო'!$E$59:$E$64</c:f>
              <c:numCache>
                <c:formatCode>General</c:formatCode>
                <c:ptCount val="6"/>
                <c:pt idx="3">
                  <c:v>21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13545984"/>
        <c:axId val="113547520"/>
      </c:barChart>
      <c:catAx>
        <c:axId val="113545984"/>
        <c:scaling>
          <c:orientation val="minMax"/>
        </c:scaling>
        <c:axPos val="b"/>
        <c:majorTickMark val="none"/>
        <c:tickLblPos val="nextTo"/>
        <c:crossAx val="113547520"/>
        <c:crosses val="autoZero"/>
        <c:auto val="1"/>
        <c:lblAlgn val="ctr"/>
        <c:lblOffset val="100"/>
      </c:catAx>
      <c:valAx>
        <c:axId val="113547520"/>
        <c:scaling>
          <c:orientation val="minMax"/>
        </c:scaling>
        <c:delete val="1"/>
        <c:axPos val="l"/>
        <c:numFmt formatCode="General" sourceLinked="1"/>
        <c:tickLblPos val="none"/>
        <c:crossAx val="1135459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საერთო'!$D$70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საერთო'!$B$71:$C$76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საერთო'!$D$71:$D$76</c:f>
              <c:numCache>
                <c:formatCode>General</c:formatCode>
                <c:ptCount val="6"/>
                <c:pt idx="0">
                  <c:v>24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საერთო'!$E$70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საერთო'!$B$71:$C$76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საერთო'!$E$71:$E$76</c:f>
              <c:numCache>
                <c:formatCode>General</c:formatCode>
                <c:ptCount val="6"/>
                <c:pt idx="3">
                  <c:v>20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overlap val="-25"/>
        <c:axId val="113589632"/>
        <c:axId val="113599616"/>
      </c:barChart>
      <c:catAx>
        <c:axId val="113589632"/>
        <c:scaling>
          <c:orientation val="minMax"/>
        </c:scaling>
        <c:axPos val="b"/>
        <c:majorTickMark val="none"/>
        <c:tickLblPos val="nextTo"/>
        <c:crossAx val="113599616"/>
        <c:crosses val="autoZero"/>
        <c:auto val="1"/>
        <c:lblAlgn val="ctr"/>
        <c:lblOffset val="100"/>
      </c:catAx>
      <c:valAx>
        <c:axId val="113599616"/>
        <c:scaling>
          <c:orientation val="minMax"/>
        </c:scaling>
        <c:delete val="1"/>
        <c:axPos val="l"/>
        <c:numFmt formatCode="General" sourceLinked="1"/>
        <c:tickLblPos val="none"/>
        <c:crossAx val="1135896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საერთო'!$D$81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საერთო'!$B$82:$C$89</c:f>
              <c:strCache>
                <c:ptCount val="8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  <c:pt idx="4">
                  <c:v>ვეთანხმები</c:v>
                </c:pt>
                <c:pt idx="5">
                  <c:v>ნაწილობრივ ვეთანხმები</c:v>
                </c:pt>
                <c:pt idx="6">
                  <c:v>არ ვეთანხმები</c:v>
                </c:pt>
                <c:pt idx="7">
                  <c:v>გაუქმებულია</c:v>
                </c:pt>
              </c:strCache>
            </c:strRef>
          </c:cat>
          <c:val>
            <c:numRef>
              <c:f>'ექთნები საერთო'!$D$82:$D$89</c:f>
              <c:numCache>
                <c:formatCode>General</c:formatCode>
                <c:ptCount val="8"/>
                <c:pt idx="0">
                  <c:v>22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საერთო'!$E$81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საერთო'!$B$82:$C$89</c:f>
              <c:strCache>
                <c:ptCount val="8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გაუქმებულია</c:v>
                </c:pt>
                <c:pt idx="4">
                  <c:v>ვეთანხმები</c:v>
                </c:pt>
                <c:pt idx="5">
                  <c:v>ნაწილობრივ ვეთანხმები</c:v>
                </c:pt>
                <c:pt idx="6">
                  <c:v>არ ვეთანხმები</c:v>
                </c:pt>
                <c:pt idx="7">
                  <c:v>გაუქმებულია</c:v>
                </c:pt>
              </c:strCache>
            </c:strRef>
          </c:cat>
          <c:val>
            <c:numRef>
              <c:f>'ექთნები საერთო'!$E$82:$E$89</c:f>
              <c:numCache>
                <c:formatCode>General</c:formatCode>
                <c:ptCount val="8"/>
                <c:pt idx="4">
                  <c:v>16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Val val="1"/>
        </c:dLbls>
        <c:overlap val="-25"/>
        <c:axId val="113629440"/>
        <c:axId val="113389568"/>
      </c:barChart>
      <c:catAx>
        <c:axId val="113629440"/>
        <c:scaling>
          <c:orientation val="minMax"/>
        </c:scaling>
        <c:axPos val="b"/>
        <c:majorTickMark val="none"/>
        <c:tickLblPos val="nextTo"/>
        <c:crossAx val="113389568"/>
        <c:crosses val="autoZero"/>
        <c:auto val="1"/>
        <c:lblAlgn val="ctr"/>
        <c:lblOffset val="100"/>
      </c:catAx>
      <c:valAx>
        <c:axId val="113389568"/>
        <c:scaling>
          <c:orientation val="minMax"/>
        </c:scaling>
        <c:delete val="1"/>
        <c:axPos val="l"/>
        <c:numFmt formatCode="General" sourceLinked="1"/>
        <c:tickLblPos val="none"/>
        <c:crossAx val="1136294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'ექთნები საერთო'!$D$92</c:f>
              <c:strCache>
                <c:ptCount val="1"/>
                <c:pt idx="0">
                  <c:v>პირველადი გადაუდებელი დახმარება</c:v>
                </c:pt>
              </c:strCache>
            </c:strRef>
          </c:tx>
          <c:cat>
            <c:strRef>
              <c:f>'ექთნები საერთო'!$B$93:$C$98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საერთო'!$D$93:$D$98</c:f>
              <c:numCache>
                <c:formatCode>General</c:formatCode>
                <c:ptCount val="6"/>
                <c:pt idx="0">
                  <c:v>14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'ექთნები საერთო'!$E$92</c:f>
              <c:strCache>
                <c:ptCount val="1"/>
                <c:pt idx="0">
                  <c:v>ანატომია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'ექთნები საერთო'!$B$93:$C$98</c:f>
              <c:strCache>
                <c:ptCount val="6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  <c:pt idx="3">
                  <c:v>ვეთანხმები</c:v>
                </c:pt>
                <c:pt idx="4">
                  <c:v>ნაწილობრივ ვეთანხმები</c:v>
                </c:pt>
                <c:pt idx="5">
                  <c:v>არ ვეთანხმები</c:v>
                </c:pt>
              </c:strCache>
            </c:strRef>
          </c:cat>
          <c:val>
            <c:numRef>
              <c:f>'ექთნები საერთო'!$E$93:$E$98</c:f>
              <c:numCache>
                <c:formatCode>General</c:formatCode>
                <c:ptCount val="6"/>
                <c:pt idx="3">
                  <c:v>13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dLbls>
          <c:showVal val="1"/>
        </c:dLbls>
        <c:overlap val="-25"/>
        <c:axId val="113431680"/>
        <c:axId val="113433216"/>
      </c:barChart>
      <c:catAx>
        <c:axId val="113431680"/>
        <c:scaling>
          <c:orientation val="minMax"/>
        </c:scaling>
        <c:axPos val="b"/>
        <c:majorTickMark val="none"/>
        <c:tickLblPos val="nextTo"/>
        <c:crossAx val="113433216"/>
        <c:crosses val="autoZero"/>
        <c:auto val="1"/>
        <c:lblAlgn val="ctr"/>
        <c:lblOffset val="100"/>
      </c:catAx>
      <c:valAx>
        <c:axId val="113433216"/>
        <c:scaling>
          <c:orientation val="minMax"/>
        </c:scaling>
        <c:delete val="1"/>
        <c:axPos val="l"/>
        <c:numFmt formatCode="General" sourceLinked="1"/>
        <c:tickLblPos val="none"/>
        <c:crossAx val="1134316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EE426-C14B-43F5-B9DA-A7B7C666F26A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B6D6-5B46-4894-8A9E-220507B03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41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B6D6-5B46-4894-8A9E-220507B03E5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03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F71F-68E8-4D0A-8534-20E5ABEA367B}" type="datetime1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32637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53EE1-531A-489F-AFF0-90BFDB22C278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53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8D9A-E267-4FF4-80F7-134007458BDA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517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107C-ECEC-448C-A505-1C9D1AB6A3D5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9210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CD1C-6B01-49D5-BAB0-A96931C61095}" type="datetime1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634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984-3E48-442C-83EE-F4F18E6A85FE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379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C4B3-B0F7-45E9-B858-8E90E84FDB09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4503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F6DB-1BD6-4C4B-9E02-393C0B8CEB7A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79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C7-733B-4DF6-803B-9385D15AE9C4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85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1F7A-1C44-4EAD-AA90-4974938848C3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300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81D0ACA8-E8DD-4980-A46A-19C435C2BC01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5329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A013-3280-4896-9E64-A31F6DBF0D32}" type="datetime1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996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3581400"/>
          </a:xfrm>
        </p:spPr>
        <p:txBody>
          <a:bodyPr>
            <a:normAutofit/>
          </a:bodyPr>
          <a:lstStyle/>
          <a:p>
            <a:pPr algn="ctr"/>
            <a:r>
              <a:rPr lang="ka-GE" sz="3600" dirty="0" smtClean="0"/>
              <a:t>ლექტორისა და სასწავლო კურსების შეფასება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sz="2400" dirty="0" smtClean="0"/>
              <a:t/>
            </a:r>
            <a:br>
              <a:rPr lang="ka-GE" sz="2400" dirty="0" smtClean="0"/>
            </a:br>
            <a:r>
              <a:rPr lang="ka-GE" sz="3200" dirty="0" smtClean="0"/>
              <a:t>2015-2016 სასწავლო წლის მონაცემები</a:t>
            </a: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pic>
        <p:nvPicPr>
          <p:cNvPr id="4" name="Content Placeholder 3" descr="13231152_10209757243715914_175945147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0"/>
            <a:ext cx="2335976" cy="17526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A5. </a:t>
            </a:r>
            <a:r>
              <a:rPr lang="ka-GE" dirty="0" smtClean="0"/>
              <a:t>ლექტორი შეკითხვებს პასუხობს ამომწურავად და გასაგებად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016124"/>
          <a:ext cx="77724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243309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A6. </a:t>
            </a:r>
            <a:r>
              <a:rPr lang="ka-GE" dirty="0" smtClean="0"/>
              <a:t>ლექტორი ყველაფერს აკეთებს იმისათვის, რათა დარწმუნდეს, რომ სტუდენტებს ესმით კურსის ძირითადი იდეები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016124"/>
          <a:ext cx="80010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A7. </a:t>
            </a:r>
            <a:r>
              <a:rPr lang="ka-GE" dirty="0" smtClean="0"/>
              <a:t>სტუდენტებს აქვთ შესაძლებლობა დასვან კითხვები და მონაწილეობა მიიღონ დისკუსიებში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016124"/>
          <a:ext cx="80010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A8. </a:t>
            </a:r>
            <a:r>
              <a:rPr lang="ka-GE" dirty="0" smtClean="0"/>
              <a:t>ლექტორი უბიძგებს სტუდენტებს, რომ იაზროვნონ კრიტიკულად და ანალიტიკურად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016124"/>
          <a:ext cx="78486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A9. </a:t>
            </a:r>
            <a:r>
              <a:rPr lang="ka-GE" dirty="0" smtClean="0"/>
              <a:t>ლექტორი მზადაა კლასგარეშე კონსულტაციები ჩაატაროს სტუდენტებთან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016124"/>
          <a:ext cx="79248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086600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A10. </a:t>
            </a:r>
            <a:r>
              <a:rPr lang="ka-GE" dirty="0" smtClean="0"/>
              <a:t>სტუდენტებმა იციან, რას უნდა მოელოდნენ ლექციისგან, ლექტორი წინასწარ აცნობებს განსახილველ თემებს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016124"/>
          <a:ext cx="80772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239000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A11. </a:t>
            </a:r>
            <a:r>
              <a:rPr lang="ka-GE" dirty="0" smtClean="0"/>
              <a:t>ლექტორის მიერ დასახელებული სასწავლო მასალები (სახელმძღვანელო, დამხმარე მასალები) სრულიად შეესაბამება კურსს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16124"/>
          <a:ext cx="82296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A12. </a:t>
            </a:r>
            <a:r>
              <a:rPr lang="ka-GE" dirty="0" smtClean="0"/>
              <a:t>დავალებები სირთულისა და მოცულობის მიხედვით შეესაბამება სტუდენტის შესაძლებლობებს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16124"/>
          <a:ext cx="80772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A13. </a:t>
            </a:r>
            <a:r>
              <a:rPr lang="ka-GE" dirty="0" smtClean="0"/>
              <a:t>კურსის ხარისხს ვაფასებ როგორც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16124"/>
          <a:ext cx="81534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A14. </a:t>
            </a:r>
            <a:r>
              <a:rPr lang="ka-GE" dirty="0" smtClean="0"/>
              <a:t>რა თვისებების გამო მიგაჩნიათ თქვენი ლექტორი კარგ მასწავლებლად?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27867"/>
          </a:xfrm>
        </p:spPr>
        <p:txBody>
          <a:bodyPr>
            <a:normAutofit fontScale="92500" lnSpcReduction="20000"/>
          </a:bodyPr>
          <a:lstStyle/>
          <a:p>
            <a:r>
              <a:rPr lang="ka-GE" dirty="0" smtClean="0"/>
              <a:t>კარგად და გასაგებად ხსნის მასალას;</a:t>
            </a:r>
          </a:p>
          <a:p>
            <a:r>
              <a:rPr lang="ka-GE" dirty="0" smtClean="0"/>
              <a:t>კარგი გადმოცემის უნარი აქვს;</a:t>
            </a:r>
          </a:p>
          <a:p>
            <a:r>
              <a:rPr lang="ka-GE" dirty="0" smtClean="0"/>
              <a:t>მეგობრულია.</a:t>
            </a:r>
          </a:p>
          <a:p>
            <a:endParaRPr lang="ka-GE" dirty="0" smtClean="0"/>
          </a:p>
          <a:p>
            <a:endParaRPr lang="ka-GE" dirty="0" smtClean="0"/>
          </a:p>
          <a:p>
            <a:r>
              <a:rPr lang="ka-GE" dirty="0" smtClean="0"/>
              <a:t>ყოველთვის მომზადებულია ლექციისთვის;</a:t>
            </a:r>
          </a:p>
          <a:p>
            <a:r>
              <a:rPr lang="ka-GE" dirty="0" smtClean="0"/>
              <a:t>საინტერესოდ ხსნის მასალას;</a:t>
            </a:r>
          </a:p>
          <a:p>
            <a:r>
              <a:rPr lang="ka-GE" dirty="0" smtClean="0"/>
              <a:t>კომუნიკაბელურია;</a:t>
            </a:r>
          </a:p>
          <a:p>
            <a:r>
              <a:rPr lang="ka-GE" dirty="0" smtClean="0"/>
              <a:t>პუნქტუალურია.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38664" cy="29825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პირველადი გადაუდებელი</a:t>
            </a:r>
          </a:p>
          <a:p>
            <a:r>
              <a:rPr lang="ka-GE" dirty="0" smtClean="0"/>
              <a:t> დახმარება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419600"/>
            <a:ext cx="461665" cy="107657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ანატომია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600" dirty="0" smtClean="0"/>
              <a:t>კვლევის მიზანი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ka-GE" sz="2800" dirty="0" smtClean="0"/>
              <a:t>ლექტორისა და კურსის შეფასება;</a:t>
            </a:r>
          </a:p>
          <a:p>
            <a:pPr marL="457200" indent="-457200"/>
            <a:r>
              <a:rPr lang="ka-GE" sz="2800" dirty="0" smtClean="0"/>
              <a:t>ძლიერი და სუსტი მხარეების წარმოჩენა; </a:t>
            </a:r>
          </a:p>
          <a:p>
            <a:pPr marL="457200" indent="-457200"/>
            <a:r>
              <a:rPr lang="ka-GE" sz="2800" dirty="0" smtClean="0"/>
              <a:t>შედეგებიდან გამომდინარე რეკომენდაციების შემუშავება.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A15. </a:t>
            </a:r>
            <a:r>
              <a:rPr lang="ka-GE" dirty="0" smtClean="0"/>
              <a:t>რა არ მოგწონთ თქვენ ლექტორში?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ka-GE" dirty="0" smtClean="0"/>
          </a:p>
          <a:p>
            <a:endParaRPr lang="ka-GE" dirty="0" smtClean="0"/>
          </a:p>
          <a:p>
            <a:r>
              <a:rPr lang="ka-GE" dirty="0" smtClean="0"/>
              <a:t>პრეტენზია არ მაქვს;</a:t>
            </a:r>
          </a:p>
          <a:p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მომთხოვნია;</a:t>
            </a:r>
          </a:p>
          <a:p>
            <a:r>
              <a:rPr lang="ka-GE" dirty="0" smtClean="0"/>
              <a:t>გვეჩხუბება გაცდენების გამო.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419600"/>
            <a:ext cx="461665" cy="107657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ანატომია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38664" cy="29825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პირველადი გადაუდებელი</a:t>
            </a:r>
          </a:p>
          <a:p>
            <a:r>
              <a:rPr lang="ka-GE" dirty="0" smtClean="0"/>
              <a:t>დახმარება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A16. </a:t>
            </a:r>
            <a:r>
              <a:rPr lang="ka-GE" dirty="0" smtClean="0"/>
              <a:t>რას შეცვლიდით კურსის შინაარსში?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მეტი პრაქტიკული დავალებები;</a:t>
            </a:r>
          </a:p>
          <a:p>
            <a:endParaRPr lang="ka-GE" dirty="0" smtClean="0"/>
          </a:p>
          <a:p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უფრო მეტი ფოტო და ვიდეო გაკვეთილების ჩვენება.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738664" cy="29825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პირველადი გადაუდებელი</a:t>
            </a:r>
          </a:p>
          <a:p>
            <a:r>
              <a:rPr lang="ka-GE" dirty="0" smtClean="0"/>
              <a:t> დახმარება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648200"/>
            <a:ext cx="461665" cy="107657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ანატომია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sz="2800" dirty="0" smtClean="0"/>
              <a:t>გამოკითხვაში მონაწილეობა მიიღო:</a:t>
            </a:r>
          </a:p>
          <a:p>
            <a:pPr marL="533400" indent="-168275"/>
            <a:r>
              <a:rPr lang="ka-GE" sz="2400" dirty="0" smtClean="0"/>
              <a:t>ფარმაცევტის </a:t>
            </a:r>
            <a:r>
              <a:rPr lang="ka-GE" sz="2400" dirty="0"/>
              <a:t>თანაშემწის პროფესიული საგანმანათლებლო </a:t>
            </a:r>
            <a:r>
              <a:rPr lang="ka-GE" sz="2400" dirty="0" smtClean="0"/>
              <a:t>პროგრამის 8 სტუდენტმა;</a:t>
            </a:r>
          </a:p>
          <a:p>
            <a:pPr marL="533400" indent="-168275"/>
            <a:r>
              <a:rPr lang="ka-GE" sz="2400" dirty="0" smtClean="0"/>
              <a:t>მასაჟისტის პროფესიული საგანმანათლებლო პროგრამის 9 სტუდენტმა.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752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8358389"/>
              </p:ext>
            </p:extLst>
          </p:nvPr>
        </p:nvGraphicFramePr>
        <p:xfrm>
          <a:off x="841034" y="2016124"/>
          <a:ext cx="7540966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3471" y="775824"/>
            <a:ext cx="7697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A1. </a:t>
            </a:r>
            <a:r>
              <a:rPr lang="ka-GE" sz="2400" dirty="0"/>
              <a:t>ლექტორი ყოველთვის დროზე მოდის </a:t>
            </a:r>
            <a:r>
              <a:rPr lang="ka-GE" sz="2400" dirty="0" smtClean="0"/>
              <a:t>ლექციებზე</a:t>
            </a:r>
          </a:p>
          <a:p>
            <a:r>
              <a:rPr lang="ka-GE" sz="2400" dirty="0" smtClean="0"/>
              <a:t>და დათქმულ </a:t>
            </a:r>
            <a:r>
              <a:rPr lang="ka-GE" sz="2400" dirty="0"/>
              <a:t>შეხვედრებზე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3491" y="798973"/>
            <a:ext cx="75709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A2. </a:t>
            </a:r>
            <a:r>
              <a:rPr lang="ka-GE" sz="2400" dirty="0" smtClean="0"/>
              <a:t>ლექტორი </a:t>
            </a:r>
            <a:r>
              <a:rPr lang="ka-GE" sz="2400" dirty="0"/>
              <a:t>კარგადაა მომზადებული თითოეული </a:t>
            </a:r>
            <a:endParaRPr lang="en-US" sz="2400" dirty="0" smtClean="0"/>
          </a:p>
          <a:p>
            <a:r>
              <a:rPr lang="ka-GE" sz="2400" dirty="0" smtClean="0"/>
              <a:t>ლექციისთვის</a:t>
            </a:r>
            <a:endParaRPr lang="ka-GE" sz="2400" dirty="0"/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60564"/>
              </p:ext>
            </p:extLst>
          </p:nvPr>
        </p:nvGraphicFramePr>
        <p:xfrm>
          <a:off x="914400" y="2016124"/>
          <a:ext cx="74676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3471" y="609600"/>
            <a:ext cx="78322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A3. </a:t>
            </a:r>
            <a:r>
              <a:rPr lang="ka-GE" sz="2400" dirty="0" smtClean="0"/>
              <a:t>ლექტორი </a:t>
            </a:r>
            <a:r>
              <a:rPr lang="ka-GE" sz="2400" dirty="0"/>
              <a:t>იყენებს მაგალითებს და </a:t>
            </a:r>
            <a:r>
              <a:rPr lang="ka-GE" sz="2400" dirty="0" smtClean="0"/>
              <a:t>ილუსტრაციებს</a:t>
            </a:r>
            <a:endParaRPr lang="en-US" sz="2400" dirty="0" smtClean="0"/>
          </a:p>
          <a:p>
            <a:r>
              <a:rPr lang="ka-GE" sz="2400" dirty="0" smtClean="0"/>
              <a:t>მასალის </a:t>
            </a:r>
            <a:r>
              <a:rPr lang="ka-GE" sz="2400" dirty="0"/>
              <a:t>ნათლად გადმოსაცემად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6280109"/>
              </p:ext>
            </p:extLst>
          </p:nvPr>
        </p:nvGraphicFramePr>
        <p:xfrm>
          <a:off x="609600" y="2016124"/>
          <a:ext cx="79248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20137" y="798973"/>
            <a:ext cx="62180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A4. </a:t>
            </a:r>
            <a:r>
              <a:rPr lang="ka-GE" sz="2400" dirty="0" smtClean="0"/>
              <a:t>ლექტორი </a:t>
            </a:r>
            <a:r>
              <a:rPr lang="ka-GE" sz="2400" dirty="0"/>
              <a:t>საინტერესოდ ხსნის მასალას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3649414"/>
              </p:ext>
            </p:extLst>
          </p:nvPr>
        </p:nvGraphicFramePr>
        <p:xfrm>
          <a:off x="609600" y="2016124"/>
          <a:ext cx="77724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044347"/>
              </p:ext>
            </p:extLst>
          </p:nvPr>
        </p:nvGraphicFramePr>
        <p:xfrm>
          <a:off x="685800" y="2016124"/>
          <a:ext cx="77724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3038" y="798973"/>
            <a:ext cx="7312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A5. </a:t>
            </a:r>
            <a:r>
              <a:rPr lang="ka-GE" sz="2400" dirty="0"/>
              <a:t>ლექტორი შეკითხვებს პასუხობს ამომწურავად </a:t>
            </a:r>
            <a:endParaRPr lang="ka-GE" sz="2400" dirty="0" smtClean="0"/>
          </a:p>
          <a:p>
            <a:r>
              <a:rPr lang="ka-GE" sz="2400" dirty="0" smtClean="0"/>
              <a:t>და </a:t>
            </a:r>
            <a:r>
              <a:rPr lang="ka-GE" sz="2400" dirty="0"/>
              <a:t>გასაგებად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3491" y="563887"/>
            <a:ext cx="66941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A6. </a:t>
            </a:r>
            <a:r>
              <a:rPr lang="ka-GE" sz="2400" dirty="0" smtClean="0"/>
              <a:t>ლექტორი </a:t>
            </a:r>
            <a:r>
              <a:rPr lang="ka-GE" sz="2400" dirty="0"/>
              <a:t>ყველაფერს აკეთებს იმისათვის, </a:t>
            </a:r>
            <a:endParaRPr lang="ka-GE" sz="2400" dirty="0" smtClean="0"/>
          </a:p>
          <a:p>
            <a:r>
              <a:rPr lang="ka-GE" sz="2400" dirty="0" smtClean="0"/>
              <a:t>რათა </a:t>
            </a:r>
            <a:r>
              <a:rPr lang="ka-GE" sz="2400" dirty="0"/>
              <a:t>დარწმუნდეს, რომ სტუდენტებს </a:t>
            </a:r>
            <a:endParaRPr lang="ka-GE" sz="2400" dirty="0" smtClean="0"/>
          </a:p>
          <a:p>
            <a:r>
              <a:rPr lang="ka-GE" sz="2400" dirty="0" smtClean="0"/>
              <a:t>ესმით </a:t>
            </a:r>
            <a:r>
              <a:rPr lang="ka-GE" sz="2400" dirty="0"/>
              <a:t>კურსის ძირითადი იდეები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0977278"/>
              </p:ext>
            </p:extLst>
          </p:nvPr>
        </p:nvGraphicFramePr>
        <p:xfrm>
          <a:off x="609600" y="2016124"/>
          <a:ext cx="78486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7554" y="609600"/>
            <a:ext cx="71625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A7. </a:t>
            </a:r>
            <a:r>
              <a:rPr lang="ka-GE" sz="2400" dirty="0" smtClean="0"/>
              <a:t>სტუდენტებს </a:t>
            </a:r>
            <a:r>
              <a:rPr lang="ka-GE" sz="2400" dirty="0"/>
              <a:t>აქვთ შესაძლებლობა </a:t>
            </a:r>
            <a:r>
              <a:rPr lang="ka-GE" sz="2400" dirty="0" smtClean="0"/>
              <a:t>დასვან </a:t>
            </a:r>
            <a:endParaRPr lang="en-US" sz="2400" dirty="0" smtClean="0"/>
          </a:p>
          <a:p>
            <a:r>
              <a:rPr lang="ka-GE" sz="2400" dirty="0" smtClean="0"/>
              <a:t>კითხვები </a:t>
            </a:r>
            <a:r>
              <a:rPr lang="ka-GE" sz="2400" dirty="0"/>
              <a:t>და მონაწილეობა </a:t>
            </a:r>
            <a:r>
              <a:rPr lang="ka-GE" sz="2400" dirty="0" smtClean="0"/>
              <a:t>მიიღონ </a:t>
            </a:r>
            <a:r>
              <a:rPr lang="ka-GE" sz="2400" dirty="0"/>
              <a:t>დისკუსიებში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4833146"/>
              </p:ext>
            </p:extLst>
          </p:nvPr>
        </p:nvGraphicFramePr>
        <p:xfrm>
          <a:off x="609600" y="2016125"/>
          <a:ext cx="7848600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600" dirty="0" smtClean="0"/>
              <a:t>მეთოდოლოგია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853755"/>
            <a:ext cx="7319509" cy="4419600"/>
          </a:xfrm>
        </p:spPr>
        <p:txBody>
          <a:bodyPr>
            <a:normAutofit fontScale="70000" lnSpcReduction="20000"/>
          </a:bodyPr>
          <a:lstStyle/>
          <a:p>
            <a:pPr marL="231775" indent="-231775">
              <a:tabLst>
                <a:tab pos="231775" algn="l"/>
              </a:tabLst>
            </a:pPr>
            <a:r>
              <a:rPr lang="ka-GE" sz="3000" dirty="0" smtClean="0"/>
              <a:t>დიზაინი:</a:t>
            </a:r>
          </a:p>
          <a:p>
            <a:pPr marL="682625" indent="-225425"/>
            <a:r>
              <a:rPr lang="ka-GE" sz="2600" dirty="0" smtClean="0"/>
              <a:t>რაოდენობრივი კვლევის მეთოდი</a:t>
            </a:r>
            <a:r>
              <a:rPr lang="ka-GE" dirty="0" smtClean="0"/>
              <a:t>.</a:t>
            </a:r>
          </a:p>
          <a:p>
            <a:pPr marL="231775" indent="-231775"/>
            <a:r>
              <a:rPr lang="ka-GE" sz="3000" dirty="0" smtClean="0"/>
              <a:t>შერჩევა:</a:t>
            </a:r>
          </a:p>
          <a:p>
            <a:pPr marL="682625" indent="-219075"/>
            <a:r>
              <a:rPr lang="ka-GE" sz="2600" dirty="0" smtClean="0"/>
              <a:t>მიზნობრივი შერჩევა.</a:t>
            </a:r>
          </a:p>
          <a:p>
            <a:pPr marL="231775" indent="-231775"/>
            <a:r>
              <a:rPr lang="ka-GE" sz="3000" dirty="0" smtClean="0"/>
              <a:t>სამიზნე ჯგუფი:</a:t>
            </a:r>
          </a:p>
          <a:p>
            <a:pPr marL="682625" indent="-219075"/>
            <a:r>
              <a:rPr lang="ka-GE" sz="2600" dirty="0" smtClean="0"/>
              <a:t>ჯანდაცვის მიმართულების პროფესიული საგანმანათლებლო პროგრამის სტუდენტები;</a:t>
            </a:r>
          </a:p>
          <a:p>
            <a:pPr marL="682625" indent="-219075"/>
            <a:r>
              <a:rPr lang="ka-GE" sz="2600" dirty="0" smtClean="0"/>
              <a:t>ინჟინერიის - კომპიუტინგი/ინფორმატიკა მიმართულების პროფესიული საგანმანათლებლო პროგრამის სტუდენტები;</a:t>
            </a:r>
          </a:p>
          <a:p>
            <a:pPr marL="682625" indent="-219075"/>
            <a:r>
              <a:rPr lang="ka-GE" sz="2600" dirty="0" smtClean="0"/>
              <a:t>ბიზნესის ადმინისტრირების პროფესიული საგანმანათლებლო პროგრამის სტუდენტები.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3471" y="609600"/>
            <a:ext cx="79476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A8. </a:t>
            </a:r>
            <a:r>
              <a:rPr lang="ka-GE" sz="2400" dirty="0" smtClean="0"/>
              <a:t>ლექტორი </a:t>
            </a:r>
            <a:r>
              <a:rPr lang="ka-GE" sz="2400" dirty="0"/>
              <a:t>უბიძგებს სტუდენტებს, </a:t>
            </a:r>
            <a:r>
              <a:rPr lang="ka-GE" sz="2400" dirty="0" smtClean="0"/>
              <a:t>რომ </a:t>
            </a:r>
            <a:r>
              <a:rPr lang="ka-GE" sz="2400" dirty="0"/>
              <a:t>იაზროვნონ </a:t>
            </a:r>
            <a:endParaRPr lang="en-US" sz="2400" dirty="0" smtClean="0"/>
          </a:p>
          <a:p>
            <a:r>
              <a:rPr lang="ka-GE" sz="2400" dirty="0" smtClean="0"/>
              <a:t>კრიტიკულად და </a:t>
            </a:r>
            <a:r>
              <a:rPr lang="ka-GE" sz="2400" dirty="0"/>
              <a:t>ანალიტიკურად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2016124"/>
          <a:ext cx="79248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609600"/>
            <a:ext cx="739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A9. </a:t>
            </a:r>
            <a:r>
              <a:rPr lang="ka-GE" sz="2400" dirty="0" smtClean="0"/>
              <a:t>ლექტორი მზადაა კლასგარეშე კონსულტაციები</a:t>
            </a:r>
            <a:endParaRPr lang="en-US" sz="2400" dirty="0" smtClean="0"/>
          </a:p>
          <a:p>
            <a:r>
              <a:rPr lang="ka-GE" sz="2400" dirty="0" smtClean="0"/>
              <a:t>ჩაატაროს სტუდენტებთან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2016124"/>
          <a:ext cx="80010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457200"/>
            <a:ext cx="70852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A10. </a:t>
            </a:r>
            <a:r>
              <a:rPr lang="ka-GE" sz="2400" dirty="0" smtClean="0"/>
              <a:t>სტუდენტებმა იციან, რას უნდა მოელოდნენ </a:t>
            </a:r>
            <a:endParaRPr lang="en-US" sz="2400" dirty="0" smtClean="0"/>
          </a:p>
          <a:p>
            <a:r>
              <a:rPr lang="ka-GE" sz="2400" dirty="0" smtClean="0"/>
              <a:t>ლექციისგან, ლექტორი წინასწარ აცნობებს </a:t>
            </a:r>
            <a:endParaRPr lang="en-US" sz="2400" dirty="0" smtClean="0"/>
          </a:p>
          <a:p>
            <a:r>
              <a:rPr lang="ka-GE" sz="2400" dirty="0" smtClean="0"/>
              <a:t>განსახილველ თემებს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2016124"/>
          <a:ext cx="80772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457200"/>
            <a:ext cx="73805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A11. </a:t>
            </a:r>
            <a:r>
              <a:rPr lang="ka-GE" sz="2400" dirty="0" smtClean="0"/>
              <a:t>ლექტორის მიერ დასახელებული სასწავლო </a:t>
            </a:r>
            <a:endParaRPr lang="en-US" sz="2400" dirty="0" smtClean="0"/>
          </a:p>
          <a:p>
            <a:r>
              <a:rPr lang="ka-GE" sz="2400" dirty="0" smtClean="0"/>
              <a:t>მასალები </a:t>
            </a:r>
            <a:r>
              <a:rPr lang="en-US" sz="2400" dirty="0" smtClean="0"/>
              <a:t> </a:t>
            </a:r>
            <a:r>
              <a:rPr lang="ka-GE" sz="2400" dirty="0" smtClean="0"/>
              <a:t>(სახელმძღვანელო, დამხმარე მასალები) </a:t>
            </a:r>
            <a:endParaRPr lang="en-US" sz="2400" dirty="0" smtClean="0"/>
          </a:p>
          <a:p>
            <a:r>
              <a:rPr lang="ka-GE" sz="2400" dirty="0" smtClean="0"/>
              <a:t>სრულიად შეესაბამება კურსს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2016124"/>
          <a:ext cx="8001000" cy="407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609600"/>
            <a:ext cx="76867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A12. </a:t>
            </a:r>
            <a:r>
              <a:rPr lang="ka-GE" sz="2400" dirty="0" smtClean="0"/>
              <a:t>დავალებები სირთულისა და მოცულობის </a:t>
            </a:r>
            <a:endParaRPr lang="en-US" sz="2400" dirty="0" smtClean="0"/>
          </a:p>
          <a:p>
            <a:r>
              <a:rPr lang="ka-GE" sz="2400" dirty="0" smtClean="0"/>
              <a:t>მიხედვით შეესაბამება სტუდენტის შესაძლებლობებს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016124"/>
          <a:ext cx="81534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762000"/>
            <a:ext cx="55495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A13. </a:t>
            </a:r>
            <a:r>
              <a:rPr lang="ka-GE" sz="2400" dirty="0" smtClean="0"/>
              <a:t>კურსის ხარისხს ვაფასებ როგორც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2016124"/>
          <a:ext cx="80772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A14. </a:t>
            </a:r>
            <a:r>
              <a:rPr lang="ka-GE" dirty="0" smtClean="0"/>
              <a:t>რა თვისებების გამო მიგაჩნიათ თქვენი ლექტორი კარგ მასწავლებლად?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მეგობრული და კომუნიკაბელურია სტუდენტებთან;</a:t>
            </a:r>
          </a:p>
          <a:p>
            <a:r>
              <a:rPr lang="ka-GE" dirty="0" smtClean="0"/>
              <a:t>თავისი საქმის მცოდნეა;</a:t>
            </a:r>
          </a:p>
          <a:p>
            <a:r>
              <a:rPr lang="ka-GE" dirty="0" smtClean="0"/>
              <a:t>საინტერესოდ ხსნის მასალას.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თავისი საგნის პროფესიონალია;</a:t>
            </a:r>
          </a:p>
          <a:p>
            <a:r>
              <a:rPr lang="ka-GE" dirty="0" smtClean="0"/>
              <a:t>სამართლიანი ლექტორია;</a:t>
            </a:r>
          </a:p>
          <a:p>
            <a:r>
              <a:rPr lang="ka-GE" dirty="0" smtClean="0"/>
              <a:t>გასაგებად გვიხსნის ლექციის თემას.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461665" cy="11647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მასაჟისტი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429000"/>
            <a:ext cx="461665" cy="26170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ფარმაცევტის თანაშემწე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A15. </a:t>
            </a:r>
            <a:r>
              <a:rPr lang="ka-GE" dirty="0" smtClean="0"/>
              <a:t>რა არ მოგწონთ თქვენ ლექტორში?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ადვილად ბრაზდება;</a:t>
            </a:r>
          </a:p>
          <a:p>
            <a:r>
              <a:rPr lang="ka-GE" dirty="0" smtClean="0"/>
              <a:t>არ მაქვს შენიშნვები.</a:t>
            </a:r>
          </a:p>
          <a:p>
            <a:endParaRPr lang="ka-GE" dirty="0" smtClean="0"/>
          </a:p>
          <a:p>
            <a:endParaRPr lang="ka-GE" dirty="0" smtClean="0"/>
          </a:p>
          <a:p>
            <a:r>
              <a:rPr lang="ka-GE" dirty="0" smtClean="0"/>
              <a:t>არ მაქვს შენიშვნები;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81200"/>
            <a:ext cx="461665" cy="11647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მასაჟისტი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461665" cy="26170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ფარმაცევტის თანაშემწე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A16. </a:t>
            </a:r>
            <a:r>
              <a:rPr lang="ka-GE" dirty="0" smtClean="0"/>
              <a:t>რას შეცვლიდით კურსის შინაარსში?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არაფერს შევცვლიდი.</a:t>
            </a:r>
          </a:p>
          <a:p>
            <a:endParaRPr lang="ka-GE" dirty="0" smtClean="0"/>
          </a:p>
          <a:p>
            <a:endParaRPr lang="ka-GE" dirty="0" smtClean="0"/>
          </a:p>
          <a:p>
            <a:r>
              <a:rPr lang="ka-GE" dirty="0" smtClean="0"/>
              <a:t>არ მაქვს შენიშვნები.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461665" cy="26170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ფარმაცევტის თანაშემწე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461665" cy="11647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მასაჟისტი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09800"/>
            <a:ext cx="6553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100" b="1" dirty="0" smtClean="0"/>
              <a:t>კომპიუტინგის/ინფორმატიკის მიმართულების პროფესიული </a:t>
            </a:r>
            <a:br>
              <a:rPr lang="ka-GE" sz="3100" b="1" dirty="0" smtClean="0"/>
            </a:br>
            <a:r>
              <a:rPr lang="ka-GE" sz="3100" b="1" dirty="0" smtClean="0"/>
              <a:t>საგანმანათლებლო პროგრამის სტუდენტები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200" dirty="0" smtClean="0"/>
              <a:t>ჯანდაცვის მიმართულების პროგრამა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a-GE" dirty="0" smtClean="0"/>
              <a:t>პრაქტიკოსი ექთნის, ექთნის თანაშემწის პროფესიული საგანმანათლებლო პროგრამის სტუდენტები;</a:t>
            </a:r>
          </a:p>
          <a:p>
            <a:r>
              <a:rPr lang="ka-GE" dirty="0" smtClean="0"/>
              <a:t>მასაჟისტის პროფესიული საგანმანათლებლო პროგრამის სტუდენტები;</a:t>
            </a:r>
          </a:p>
          <a:p>
            <a:r>
              <a:rPr lang="ka-GE" dirty="0" smtClean="0"/>
              <a:t>ფარმაცევტის თანაშემწის პროფესიული საგანმანათლებლო პროგრამის სტუდენტები.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278675"/>
              </p:ext>
            </p:extLst>
          </p:nvPr>
        </p:nvGraphicFramePr>
        <p:xfrm>
          <a:off x="228600" y="798972"/>
          <a:ext cx="8686800" cy="532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4237397"/>
              </p:ext>
            </p:extLst>
          </p:nvPr>
        </p:nvGraphicFramePr>
        <p:xfrm>
          <a:off x="304800" y="685800"/>
          <a:ext cx="8763000" cy="5371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6868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6106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9204435"/>
              </p:ext>
            </p:extLst>
          </p:nvPr>
        </p:nvGraphicFramePr>
        <p:xfrm>
          <a:off x="381000" y="762000"/>
          <a:ext cx="84582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6868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6106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8991600" cy="55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85800"/>
          <a:ext cx="87630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33600"/>
            <a:ext cx="7403329" cy="1143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ka-GE" sz="2700" dirty="0" smtClean="0"/>
              <a:t> გამოკითხვაში მონაწილეობა მიიღო პრაქტიკოსი ექთნის და ექთნის თანაშემწის პროფესიული საგანმანათლებლო პროგრამის სტუდენტებმა.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533400"/>
            <a:ext cx="73404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2800" dirty="0" smtClean="0"/>
              <a:t>პრაქტიკოსი ექთნის და ექთნის თანაშემწის </a:t>
            </a:r>
          </a:p>
          <a:p>
            <a:r>
              <a:rPr lang="ka-GE" sz="2800" dirty="0" smtClean="0"/>
              <a:t>პროფესიული საგანმანათლებლო პროგრამა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763000" cy="55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763000" cy="55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4611965"/>
              </p:ext>
            </p:extLst>
          </p:nvPr>
        </p:nvGraphicFramePr>
        <p:xfrm>
          <a:off x="0" y="838201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A14. </a:t>
            </a:r>
            <a:r>
              <a:rPr lang="ka-GE" dirty="0" smtClean="0"/>
              <a:t>რა თვისებების გამო მიგაჩნიათ თქვენი ლექტორი კარგ მასწავლებლად?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ძალიან ნიჭიერი და განათლებული ადამიანია ;</a:t>
            </a:r>
          </a:p>
          <a:p>
            <a:r>
              <a:rPr lang="ka-GE" dirty="0" smtClean="0"/>
              <a:t>კარგი ადამიანია.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6571343" cy="1049235"/>
          </a:xfrm>
        </p:spPr>
        <p:txBody>
          <a:bodyPr/>
          <a:lstStyle/>
          <a:p>
            <a:r>
              <a:rPr lang="en-US" dirty="0" smtClean="0"/>
              <a:t>A15. </a:t>
            </a:r>
            <a:r>
              <a:rPr lang="ka-GE" dirty="0" smtClean="0"/>
              <a:t>რა არ მოგწონთ თქვენ ლექტორში?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ყველაფერი მომწონს.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A16. </a:t>
            </a:r>
            <a:r>
              <a:rPr lang="ka-GE" dirty="0" smtClean="0"/>
              <a:t>რას შეცვლიდით კურსის შინაარსში?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არაფერს შევცვლიდი.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ბიზნესის ადმინისტრირების მიმართულება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7167109" cy="3450613"/>
          </a:xfrm>
        </p:spPr>
        <p:txBody>
          <a:bodyPr>
            <a:normAutofit/>
          </a:bodyPr>
          <a:lstStyle/>
          <a:p>
            <a:r>
              <a:rPr lang="ka-GE" sz="2400" dirty="0" smtClean="0"/>
              <a:t>ბუღალტრის პროფესიული საგანმანათლებლო პროგრამის სტუდენტები;</a:t>
            </a:r>
          </a:p>
          <a:p>
            <a:r>
              <a:rPr lang="ka-GE" sz="2400" dirty="0" smtClean="0"/>
              <a:t>ოფისის მენეჯერის პროფესიული საგანმანათლებლო პროგრამის სტუდენტები.</a:t>
            </a:r>
          </a:p>
          <a:p>
            <a:endParaRPr lang="ka-GE" sz="2400" dirty="0" smtClean="0"/>
          </a:p>
          <a:p>
            <a:r>
              <a:rPr lang="ka-GE" dirty="0" smtClean="0"/>
              <a:t>სტუდენტებმა შეაფასეს პროგრამის ფარგლებში ძირითადი სასწავლო კურსები.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6571343" cy="1049235"/>
          </a:xfrm>
        </p:spPr>
        <p:txBody>
          <a:bodyPr>
            <a:noAutofit/>
          </a:bodyPr>
          <a:lstStyle/>
          <a:p>
            <a:r>
              <a:rPr lang="en-US" sz="2400" dirty="0" smtClean="0"/>
              <a:t>A1. </a:t>
            </a:r>
            <a:r>
              <a:rPr lang="ka-GE" sz="2400" dirty="0" smtClean="0"/>
              <a:t>ლექტორი ყოველთვის დროზე მოდის ლექციებზე და დათქმულ შეხვედრებზე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968900"/>
              </p:ext>
            </p:extLst>
          </p:nvPr>
        </p:nvGraphicFramePr>
        <p:xfrm>
          <a:off x="487725" y="1828800"/>
          <a:ext cx="8275275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A2. </a:t>
            </a:r>
            <a:r>
              <a:rPr lang="ka-GE" sz="2400" dirty="0" smtClean="0"/>
              <a:t>ლექტორი კარგადაა მომზადებული თითოეული ლექციისთვის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7625039"/>
              </p:ext>
            </p:extLst>
          </p:nvPr>
        </p:nvGraphicFramePr>
        <p:xfrm>
          <a:off x="304800" y="2016124"/>
          <a:ext cx="8534399" cy="385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038" y="526144"/>
            <a:ext cx="6571343" cy="1049235"/>
          </a:xfrm>
        </p:spPr>
        <p:txBody>
          <a:bodyPr>
            <a:noAutofit/>
          </a:bodyPr>
          <a:lstStyle/>
          <a:p>
            <a:r>
              <a:rPr lang="en-US" sz="2400" dirty="0" smtClean="0"/>
              <a:t>A3. </a:t>
            </a:r>
            <a:r>
              <a:rPr lang="ka-GE" sz="2400" dirty="0" smtClean="0"/>
              <a:t>ლექტორი იყენებს მაგალითებს და ილუსტრაციებს მასალის ნათლად გადმოსაცემად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2560342"/>
              </p:ext>
            </p:extLst>
          </p:nvPr>
        </p:nvGraphicFramePr>
        <p:xfrm>
          <a:off x="487725" y="2016124"/>
          <a:ext cx="8199075" cy="415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A1. </a:t>
            </a:r>
            <a:r>
              <a:rPr lang="ka-GE" dirty="0" smtClean="0"/>
              <a:t>ლექტორი ყოველთვის დროზე მოდის ლექციებზე და დათქმულ შეხვედრებზე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016124"/>
          <a:ext cx="79248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A4. </a:t>
            </a:r>
            <a:r>
              <a:rPr lang="ka-GE" sz="2400" dirty="0" smtClean="0"/>
              <a:t>ლექტორი საინტერესოდ ხსნის მასალას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4936946"/>
              </p:ext>
            </p:extLst>
          </p:nvPr>
        </p:nvGraphicFramePr>
        <p:xfrm>
          <a:off x="685800" y="2016124"/>
          <a:ext cx="78486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A5. </a:t>
            </a:r>
            <a:r>
              <a:rPr lang="ka-GE" sz="2400" dirty="0" smtClean="0"/>
              <a:t>ლექტორი შეკითხვებს პასუხობს ამომწურავად და გასაგებად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8855261"/>
              </p:ext>
            </p:extLst>
          </p:nvPr>
        </p:nvGraphicFramePr>
        <p:xfrm>
          <a:off x="685800" y="2016124"/>
          <a:ext cx="79248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A6. </a:t>
            </a:r>
            <a:r>
              <a:rPr lang="ka-GE" sz="2000" dirty="0" smtClean="0"/>
              <a:t>ლექტორი ყველაფერს აკეთებს იმისათვის, რათა დარწმუნდეს, რომ სტუდენტებს ესმით კურსის ძირითადი იდეები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0194300"/>
              </p:ext>
            </p:extLst>
          </p:nvPr>
        </p:nvGraphicFramePr>
        <p:xfrm>
          <a:off x="487725" y="2016124"/>
          <a:ext cx="8275275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137" y="526144"/>
            <a:ext cx="6571343" cy="1049235"/>
          </a:xfrm>
        </p:spPr>
        <p:txBody>
          <a:bodyPr>
            <a:noAutofit/>
          </a:bodyPr>
          <a:lstStyle/>
          <a:p>
            <a:r>
              <a:rPr lang="en-US" sz="2800" dirty="0" smtClean="0"/>
              <a:t>A7. </a:t>
            </a:r>
            <a:r>
              <a:rPr lang="ka-GE" sz="2800" dirty="0" smtClean="0"/>
              <a:t>სტუდენტებს აქვთ შესაძლებლობა დასვან კითხვები და მონაწილეობა მიიღონ დისკუსიებში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9265748"/>
              </p:ext>
            </p:extLst>
          </p:nvPr>
        </p:nvGraphicFramePr>
        <p:xfrm>
          <a:off x="609600" y="2016124"/>
          <a:ext cx="7924800" cy="4003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526144"/>
            <a:ext cx="6571343" cy="1049235"/>
          </a:xfrm>
        </p:spPr>
        <p:txBody>
          <a:bodyPr>
            <a:noAutofit/>
          </a:bodyPr>
          <a:lstStyle/>
          <a:p>
            <a:r>
              <a:rPr lang="en-US" sz="2800" dirty="0" smtClean="0"/>
              <a:t>A8. </a:t>
            </a:r>
            <a:r>
              <a:rPr lang="ka-GE" sz="2800" dirty="0" smtClean="0"/>
              <a:t>ლექტორი უბიძგებს სტუდენტებს, რომ იაზროვნონ კრიტიკულად და ანალიტიკურად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8229253"/>
              </p:ext>
            </p:extLst>
          </p:nvPr>
        </p:nvGraphicFramePr>
        <p:xfrm>
          <a:off x="609600" y="2016124"/>
          <a:ext cx="80010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945" y="526144"/>
            <a:ext cx="6571343" cy="1049235"/>
          </a:xfrm>
        </p:spPr>
        <p:txBody>
          <a:bodyPr>
            <a:noAutofit/>
          </a:bodyPr>
          <a:lstStyle/>
          <a:p>
            <a:r>
              <a:rPr lang="en-US" sz="2800" dirty="0" smtClean="0"/>
              <a:t>A9. </a:t>
            </a:r>
            <a:r>
              <a:rPr lang="ka-GE" sz="2800" dirty="0" smtClean="0"/>
              <a:t>ლექტორი მზადაა კლასგარეშე კონსულტაციები ჩაატაროს სტუდენტებთან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9961750"/>
              </p:ext>
            </p:extLst>
          </p:nvPr>
        </p:nvGraphicFramePr>
        <p:xfrm>
          <a:off x="487725" y="2016124"/>
          <a:ext cx="8122875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945" y="526144"/>
            <a:ext cx="6571343" cy="1049235"/>
          </a:xfrm>
        </p:spPr>
        <p:txBody>
          <a:bodyPr>
            <a:noAutofit/>
          </a:bodyPr>
          <a:lstStyle/>
          <a:p>
            <a:r>
              <a:rPr lang="en-US" sz="2400" dirty="0" smtClean="0"/>
              <a:t>A10. </a:t>
            </a:r>
            <a:r>
              <a:rPr lang="ka-GE" sz="2400" dirty="0" smtClean="0"/>
              <a:t>სტუდენტებმა იციან, რას უნდა მოელოდნენ ლექციისგან, ლექტორი წინასწარ აცნობებს განსახილველ თემებს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7529946"/>
              </p:ext>
            </p:extLst>
          </p:nvPr>
        </p:nvGraphicFramePr>
        <p:xfrm>
          <a:off x="487725" y="2016124"/>
          <a:ext cx="8199075" cy="407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381000"/>
            <a:ext cx="6571343" cy="1049235"/>
          </a:xfrm>
        </p:spPr>
        <p:txBody>
          <a:bodyPr>
            <a:noAutofit/>
          </a:bodyPr>
          <a:lstStyle/>
          <a:p>
            <a:r>
              <a:rPr lang="en-US" sz="2400" dirty="0" smtClean="0"/>
              <a:t>A11. </a:t>
            </a:r>
            <a:r>
              <a:rPr lang="ka-GE" sz="2400" dirty="0" smtClean="0"/>
              <a:t>ლექტორის მიერ დასახელებული სასწავლო მასალები (სახელმძღვანელო, დამხმარე მასალები) სრულიად შეესაბამება კურსს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4481774"/>
              </p:ext>
            </p:extLst>
          </p:nvPr>
        </p:nvGraphicFramePr>
        <p:xfrm>
          <a:off x="487725" y="2016124"/>
          <a:ext cx="8275275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945" y="526144"/>
            <a:ext cx="6571343" cy="1049235"/>
          </a:xfrm>
        </p:spPr>
        <p:txBody>
          <a:bodyPr>
            <a:noAutofit/>
          </a:bodyPr>
          <a:lstStyle/>
          <a:p>
            <a:r>
              <a:rPr lang="en-US" sz="2400" dirty="0" smtClean="0"/>
              <a:t>A12. </a:t>
            </a:r>
            <a:r>
              <a:rPr lang="ka-GE" sz="2400" dirty="0" smtClean="0"/>
              <a:t>დავალებები სირთულისა და მოცულობის მიხედვით შეესაბამება სტუდენტის შესაძლებლობებს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4636231"/>
              </p:ext>
            </p:extLst>
          </p:nvPr>
        </p:nvGraphicFramePr>
        <p:xfrm>
          <a:off x="487725" y="2016124"/>
          <a:ext cx="8122875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945" y="777933"/>
            <a:ext cx="6571343" cy="10492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A13. </a:t>
            </a:r>
            <a:r>
              <a:rPr lang="ka-GE" sz="2800" dirty="0" smtClean="0"/>
              <a:t>კურსის ხარისხს ვაფასებ როგორც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3350750"/>
              </p:ext>
            </p:extLst>
          </p:nvPr>
        </p:nvGraphicFramePr>
        <p:xfrm>
          <a:off x="685800" y="2016124"/>
          <a:ext cx="78486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7014709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A2. </a:t>
            </a:r>
            <a:r>
              <a:rPr lang="ka-GE" dirty="0" smtClean="0"/>
              <a:t>ლექტორი კარგადაა მომზადებული თითოეული ლექციისთვის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016124"/>
          <a:ext cx="79248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A14. </a:t>
            </a:r>
            <a:r>
              <a:rPr lang="ka-GE" dirty="0" smtClean="0"/>
              <a:t>რა თვისებების გამო მიგაჩნიათ თქვენი ლექტორი კარგ მასწავლებლად?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კომუნიკაბელურია;</a:t>
            </a:r>
          </a:p>
          <a:p>
            <a:r>
              <a:rPr lang="ka-GE" dirty="0" smtClean="0"/>
              <a:t>კარგად ხსნის მასალას;</a:t>
            </a:r>
          </a:p>
          <a:p>
            <a:r>
              <a:rPr lang="ka-GE" dirty="0" smtClean="0"/>
              <a:t>მეგობრულია;</a:t>
            </a:r>
          </a:p>
          <a:p>
            <a:endParaRPr lang="ka-GE" dirty="0" smtClean="0"/>
          </a:p>
          <a:p>
            <a:r>
              <a:rPr lang="ka-GE" dirty="0" smtClean="0"/>
              <a:t>სასიამოვნო გადმოცემის უნარი;</a:t>
            </a:r>
          </a:p>
          <a:p>
            <a:r>
              <a:rPr lang="ka-GE" dirty="0" smtClean="0"/>
              <a:t>მშვიდი ხასიათი;</a:t>
            </a:r>
          </a:p>
          <a:p>
            <a:r>
              <a:rPr lang="ka-GE" dirty="0" smtClean="0"/>
              <a:t>შეუძლია ჩვენს ენაზე გადმოგვცეს აზრი.</a:t>
            </a:r>
          </a:p>
          <a:p>
            <a:endParaRPr lang="ka-G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023622"/>
            <a:ext cx="461665" cy="143084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ბუღალტერი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886200"/>
            <a:ext cx="461665" cy="197265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ოფისის მენეჯერი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A15. </a:t>
            </a:r>
            <a:r>
              <a:rPr lang="ka-GE" dirty="0" smtClean="0"/>
              <a:t>რა არ მოგწონთ თქვენ ლექტორში?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ცოტა უხეშია;</a:t>
            </a:r>
          </a:p>
          <a:p>
            <a:r>
              <a:rPr lang="ka-GE" dirty="0" smtClean="0"/>
              <a:t>როგორც ლექტორი მომწონს;</a:t>
            </a:r>
          </a:p>
          <a:p>
            <a:r>
              <a:rPr lang="ka-GE" dirty="0" smtClean="0"/>
              <a:t>ხშირად იგვიანებს.</a:t>
            </a:r>
          </a:p>
          <a:p>
            <a:endParaRPr lang="ka-GE" dirty="0" smtClean="0"/>
          </a:p>
          <a:p>
            <a:r>
              <a:rPr lang="ka-GE" dirty="0" smtClean="0"/>
              <a:t>შენიშვნები არ მაქვს;</a:t>
            </a:r>
          </a:p>
          <a:p>
            <a:r>
              <a:rPr lang="ka-GE" dirty="0" smtClean="0"/>
              <a:t>ჩქარა ხსნის გაკვეთილს;</a:t>
            </a:r>
          </a:p>
          <a:p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461665" cy="143084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ბუღალტერი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657600"/>
            <a:ext cx="461665" cy="197265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ოფისის მენეჯერი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A16. </a:t>
            </a:r>
            <a:r>
              <a:rPr lang="ka-GE" dirty="0" smtClean="0"/>
              <a:t>რას შეცვლიდით კურსის შინაარსში?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პრაქტიკის კურსზე დროის დამატება;</a:t>
            </a:r>
          </a:p>
          <a:p>
            <a:r>
              <a:rPr lang="ka-GE" dirty="0" smtClean="0"/>
              <a:t>მეტი სასწავლო მაგალითების მოყვანა;</a:t>
            </a:r>
          </a:p>
          <a:p>
            <a:r>
              <a:rPr lang="ka-GE" dirty="0" smtClean="0"/>
              <a:t>კურსის ხანგრძლივობის გაზრდა.</a:t>
            </a:r>
          </a:p>
          <a:p>
            <a:endParaRPr lang="ka-GE" dirty="0" smtClean="0"/>
          </a:p>
          <a:p>
            <a:r>
              <a:rPr lang="ka-GE" dirty="0" smtClean="0"/>
              <a:t>გავხდიდი უფრო საინტერესოს და დავტვირთავდი მეტი ინფორმაციით;</a:t>
            </a:r>
          </a:p>
          <a:p>
            <a:r>
              <a:rPr lang="ka-GE" dirty="0" smtClean="0"/>
              <a:t>არაფერს შევცვლიდი.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461665" cy="143084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ბუღალტერი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657600"/>
            <a:ext cx="461665" cy="197265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ka-GE" dirty="0" smtClean="0"/>
              <a:t>ოფისის მენეჯერი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მადლობა ყურადღებისთვის!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A3. </a:t>
            </a:r>
            <a:r>
              <a:rPr lang="ka-GE" dirty="0" smtClean="0"/>
              <a:t>ლექტორი იყენებს მაგალითებს და ილუსტრაციებს მასალის ნათლად გადმოსაცემად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016124"/>
          <a:ext cx="80772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A4. </a:t>
            </a:r>
            <a:r>
              <a:rPr lang="ka-GE" dirty="0" smtClean="0"/>
              <a:t>ლექტორი საინტერესოდ ხსნის მასალას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16124"/>
          <a:ext cx="8077200" cy="392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2748</TotalTime>
  <Words>1049</Words>
  <Application>Microsoft Office PowerPoint</Application>
  <PresentationFormat>On-screen Show (4:3)</PresentationFormat>
  <Paragraphs>268</Paragraphs>
  <Slides>73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Gallery</vt:lpstr>
      <vt:lpstr>ლექტორისა და სასწავლო კურსების შეფასება  2015-2016 სასწავლო წლის მონაცემები </vt:lpstr>
      <vt:lpstr>კვლევის მიზანი</vt:lpstr>
      <vt:lpstr>მეთოდოლოგია</vt:lpstr>
      <vt:lpstr>ჯანდაცვის მიმართულების პროგრამა</vt:lpstr>
      <vt:lpstr> გამოკითხვაში მონაწილეობა მიიღო პრაქტიკოსი ექთნის და ექთნის თანაშემწის პროფესიული საგანმანათლებლო პროგრამის სტუდენტებმა.  </vt:lpstr>
      <vt:lpstr>A1. ლექტორი ყოველთვის დროზე მოდის ლექციებზე და დათქმულ შეხვედრებზე </vt:lpstr>
      <vt:lpstr>A2. ლექტორი კარგადაა მომზადებული თითოეული ლექციისთვის </vt:lpstr>
      <vt:lpstr>A3. ლექტორი იყენებს მაგალითებს და ილუსტრაციებს მასალის ნათლად გადმოსაცემად </vt:lpstr>
      <vt:lpstr>A4. ლექტორი საინტერესოდ ხსნის მასალას </vt:lpstr>
      <vt:lpstr>A5. ლექტორი შეკითხვებს პასუხობს ამომწურავად და გასაგებად </vt:lpstr>
      <vt:lpstr>A6. ლექტორი ყველაფერს აკეთებს იმისათვის, რათა დარწმუნდეს, რომ სტუდენტებს ესმით კურსის ძირითადი იდეები </vt:lpstr>
      <vt:lpstr>A7. სტუდენტებს აქვთ შესაძლებლობა დასვან კითხვები და მონაწილეობა მიიღონ დისკუსიებში </vt:lpstr>
      <vt:lpstr>A8. ლექტორი უბიძგებს სტუდენტებს, რომ იაზროვნონ კრიტიკულად და ანალიტიკურად </vt:lpstr>
      <vt:lpstr>A9. ლექტორი მზადაა კლასგარეშე კონსულტაციები ჩაატაროს სტუდენტებთან </vt:lpstr>
      <vt:lpstr>A10. სტუდენტებმა იციან, რას უნდა მოელოდნენ ლექციისგან, ლექტორი წინასწარ აცნობებს განსახილველ თემებს </vt:lpstr>
      <vt:lpstr>A11. ლექტორის მიერ დასახელებული სასწავლო მასალები (სახელმძღვანელო, დამხმარე მასალები) სრულიად შეესაბამება კურსს </vt:lpstr>
      <vt:lpstr>A12. დავალებები სირთულისა და მოცულობის მიხედვით შეესაბამება სტუდენტის შესაძლებლობებს </vt:lpstr>
      <vt:lpstr>A13. კურსის ხარისხს ვაფასებ როგორც </vt:lpstr>
      <vt:lpstr>A14. რა თვისებების გამო მიგაჩნიათ თქვენი ლექტორი კარგ მასწავლებლად? </vt:lpstr>
      <vt:lpstr>A15. რა არ მოგწონთ თქვენ ლექტორში? </vt:lpstr>
      <vt:lpstr>A16. რას შეცვლიდით კურსის შინაარსში? 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A14. რა თვისებების გამო მიგაჩნიათ თქვენი ლექტორი კარგ მასწავლებლად? </vt:lpstr>
      <vt:lpstr>A15. რა არ მოგწონთ თქვენ ლექტორში? </vt:lpstr>
      <vt:lpstr>A16. რას შეცვლიდით კურსის შინაარსში? </vt:lpstr>
      <vt:lpstr>კომპიუტინგის/ინფორმატიკის მიმართულების პროფესიული  საგანმანათლებლო პროგრამის სტუდენტები 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A14. რა თვისებების გამო მიგაჩნიათ თქვენი ლექტორი კარგ მასწავლებლად? </vt:lpstr>
      <vt:lpstr>A15. რა არ მოგწონთ თქვენ ლექტორში? </vt:lpstr>
      <vt:lpstr>A16. რას შეცვლიდით კურსის შინაარსში? </vt:lpstr>
      <vt:lpstr>ბიზნესის ადმინისტრირების მიმართულება</vt:lpstr>
      <vt:lpstr>A1. ლექტორი ყოველთვის დროზე მოდის ლექციებზე და დათქმულ შეხვედრებზე</vt:lpstr>
      <vt:lpstr>A2. ლექტორი კარგადაა მომზადებული თითოეული ლექციისთვის</vt:lpstr>
      <vt:lpstr>A3. ლექტორი იყენებს მაგალითებს და ილუსტრაციებს მასალის ნათლად გადმოსაცემად</vt:lpstr>
      <vt:lpstr>A4. ლექტორი საინტერესოდ ხსნის მასალას </vt:lpstr>
      <vt:lpstr>A5. ლექტორი შეკითხვებს პასუხობს ამომწურავად და გასაგებად </vt:lpstr>
      <vt:lpstr>A6. ლექტორი ყველაფერს აკეთებს იმისათვის, რათა დარწმუნდეს, რომ სტუდენტებს ესმით კურსის ძირითადი იდეები</vt:lpstr>
      <vt:lpstr>A7. სტუდენტებს აქვთ შესაძლებლობა დასვან კითხვები და მონაწილეობა მიიღონ დისკუსიებში </vt:lpstr>
      <vt:lpstr>A8. ლექტორი უბიძგებს სტუდენტებს, რომ იაზროვნონ კრიტიკულად და ანალიტიკურად </vt:lpstr>
      <vt:lpstr>A9. ლექტორი მზადაა კლასგარეშე კონსულტაციები ჩაატაროს სტუდენტებთან </vt:lpstr>
      <vt:lpstr>A10. სტუდენტებმა იციან, რას უნდა მოელოდნენ ლექციისგან, ლექტორი წინასწარ აცნობებს განსახილველ თემებს </vt:lpstr>
      <vt:lpstr>A11. ლექტორის მიერ დასახელებული სასწავლო მასალები (სახელმძღვანელო, დამხმარე მასალები) სრულიად შეესაბამება კურსს </vt:lpstr>
      <vt:lpstr>A12. დავალებები სირთულისა და მოცულობის მიხედვით შეესაბამება სტუდენტის შესაძლებლობებს </vt:lpstr>
      <vt:lpstr>A13. კურსის ხარისხს ვაფასებ როგორც </vt:lpstr>
      <vt:lpstr>A14. რა თვისებების გამო მიგაჩნიათ თქვენი ლექტორი კარგ მასწავლებლად? </vt:lpstr>
      <vt:lpstr>A15. რა არ მოგწონთ თქვენ ლექტორში? </vt:lpstr>
      <vt:lpstr>A16. რას შეცვლიდით კურსის შინაარსში?  </vt:lpstr>
      <vt:lpstr>მადლობა ყურადღებისთვის!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ლექტორისა და სასწავლო კურსების შეფასება  2015-2016 სასწავლო წლის მონაცემები </dc:title>
  <dc:creator>barakoni</dc:creator>
  <cp:lastModifiedBy>barakoni</cp:lastModifiedBy>
  <cp:revision>24</cp:revision>
  <dcterms:created xsi:type="dcterms:W3CDTF">2006-08-16T00:00:00Z</dcterms:created>
  <dcterms:modified xsi:type="dcterms:W3CDTF">2016-07-05T08:59:20Z</dcterms:modified>
</cp:coreProperties>
</file>