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9;&#1086;&#1085;&#1103;\&#1052;&#1086;&#1080;%20&#1076;&#1086;&#1082;&#1091;&#1084;&#1077;&#1085;&#1090;&#1099;\Downloads\kitxvaris_forma_s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4722222222222351E-2"/>
          <c:y val="0.35527158063575387"/>
          <c:w val="0.81388888888888944"/>
          <c:h val="0.54310476815398079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Sheet2!$A$2:$B$2</c:f>
              <c:strCache>
                <c:ptCount val="2"/>
                <c:pt idx="0">
                  <c:v>კი</c:v>
                </c:pt>
                <c:pt idx="1">
                  <c:v>არა</c:v>
                </c:pt>
              </c:strCache>
            </c:strRef>
          </c:cat>
          <c:val>
            <c:numRef>
              <c:f>Sheet2!$A$3:$B$3</c:f>
              <c:numCache>
                <c:formatCode>General</c:formatCode>
                <c:ptCount val="2"/>
                <c:pt idx="0">
                  <c:v>4</c:v>
                </c:pt>
                <c:pt idx="1">
                  <c:v>55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192315910259961"/>
          <c:y val="0.45797650293713288"/>
          <c:w val="0.1913525633416425"/>
          <c:h val="0.14351518560179999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Sheet2!$A$91:$E$91</c:f>
              <c:strCache>
                <c:ptCount val="5"/>
                <c:pt idx="0">
                  <c:v>ძალიან</c:v>
                </c:pt>
                <c:pt idx="1">
                  <c:v>საშუალოდ</c:v>
                </c:pt>
                <c:pt idx="2">
                  <c:v>უმნიშვნელოდ</c:v>
                </c:pt>
                <c:pt idx="3">
                  <c:v>არ დამხმარებია</c:v>
                </c:pt>
                <c:pt idx="4">
                  <c:v>საჭიროდ არ ვთვლი დარიგებას</c:v>
                </c:pt>
              </c:strCache>
            </c:strRef>
          </c:cat>
          <c:val>
            <c:numRef>
              <c:f>Sheet2!$A$92:$E$92</c:f>
              <c:numCache>
                <c:formatCode>General</c:formatCode>
                <c:ptCount val="5"/>
                <c:pt idx="0">
                  <c:v>28</c:v>
                </c:pt>
                <c:pt idx="1">
                  <c:v>18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Sheet2!$A$95:$F$95</c:f>
              <c:strCache>
                <c:ptCount val="6"/>
                <c:pt idx="0">
                  <c:v>უკეთ აჩვენებს სტუდენტებს შორის განსხვავებებს</c:v>
                </c:pt>
                <c:pt idx="1">
                  <c:v>კარგია,მთელი სემესტრის მანძილზე სწავლას აფასებს</c:v>
                </c:pt>
                <c:pt idx="2">
                  <c:v>არაფერი შეცვლილა</c:v>
                </c:pt>
                <c:pt idx="3">
                  <c:v>ცუდია, დასწრებას არ ითვალისწინებს</c:v>
                </c:pt>
                <c:pt idx="4">
                  <c:v>ცუდია, მხოლოდ ფორმარულ ხასიათს ატარებს</c:v>
                </c:pt>
                <c:pt idx="5">
                  <c:v>სხვა</c:v>
                </c:pt>
              </c:strCache>
            </c:strRef>
          </c:cat>
          <c:val>
            <c:numRef>
              <c:f>Sheet2!$A$96:$F$96</c:f>
              <c:numCache>
                <c:formatCode>General</c:formatCode>
                <c:ptCount val="6"/>
                <c:pt idx="0">
                  <c:v>35</c:v>
                </c:pt>
                <c:pt idx="1">
                  <c:v>29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gapWidth val="75"/>
        <c:shape val="cylinder"/>
        <c:axId val="73350144"/>
        <c:axId val="73376512"/>
        <c:axId val="0"/>
      </c:bar3DChart>
      <c:catAx>
        <c:axId val="73350144"/>
        <c:scaling>
          <c:orientation val="minMax"/>
        </c:scaling>
        <c:axPos val="b"/>
        <c:majorTickMark val="none"/>
        <c:tickLblPos val="nextTo"/>
        <c:crossAx val="73376512"/>
        <c:crosses val="autoZero"/>
        <c:auto val="1"/>
        <c:lblAlgn val="ctr"/>
        <c:lblOffset val="100"/>
      </c:catAx>
      <c:valAx>
        <c:axId val="733765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3350144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Sheet2!$A$104:$C$104</c:f>
              <c:strCache>
                <c:ptCount val="3"/>
                <c:pt idx="0">
                  <c:v>სავსებით</c:v>
                </c:pt>
                <c:pt idx="1">
                  <c:v>ნაწილობრივ, მაგრამ არ შევცვლიდი</c:v>
                </c:pt>
                <c:pt idx="2">
                  <c:v>არა,რომ შემეძლოს შევცვლიდი</c:v>
                </c:pt>
              </c:strCache>
            </c:strRef>
          </c:cat>
          <c:val>
            <c:numRef>
              <c:f>Sheet2!$A$105:$C$105</c:f>
              <c:numCache>
                <c:formatCode>General</c:formatCode>
                <c:ptCount val="3"/>
                <c:pt idx="0">
                  <c:v>37</c:v>
                </c:pt>
                <c:pt idx="1">
                  <c:v>21</c:v>
                </c:pt>
                <c:pt idx="2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Sheet2!$A$109:$D$109</c:f>
              <c:strCache>
                <c:ptCount val="4"/>
                <c:pt idx="0">
                  <c:v>მოლოდინი გამიმართლდა</c:v>
                </c:pt>
                <c:pt idx="1">
                  <c:v>ნაწილობრივ გამიმართლდა, მაგრამ კმაყოფილი ვარ</c:v>
                </c:pt>
                <c:pt idx="2">
                  <c:v>უკმაყოფილო ვარ</c:v>
                </c:pt>
                <c:pt idx="3">
                  <c:v>საერთოდ არ უნდა ჩამებარებინა აქ</c:v>
                </c:pt>
              </c:strCache>
            </c:strRef>
          </c:cat>
          <c:val>
            <c:numRef>
              <c:f>Sheet2!$A$110:$D$110</c:f>
              <c:numCache>
                <c:formatCode>General</c:formatCode>
                <c:ptCount val="4"/>
                <c:pt idx="0">
                  <c:v>10</c:v>
                </c:pt>
                <c:pt idx="1">
                  <c:v>27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doughnutChart>
        <c:varyColors val="1"/>
        <c:ser>
          <c:idx val="0"/>
          <c:order val="0"/>
          <c:dLbls>
            <c:showCatName val="1"/>
            <c:showLeaderLines val="1"/>
          </c:dLbls>
          <c:cat>
            <c:strRef>
              <c:f>Sheet2!$A$14:$A$16</c:f>
              <c:strCache>
                <c:ptCount val="3"/>
                <c:pt idx="0">
                  <c:v>დრო არ მაწყობს</c:v>
                </c:pt>
                <c:pt idx="1">
                  <c:v>შინაარსობრივად ვერ მივყვები ლექციას</c:v>
                </c:pt>
                <c:pt idx="2">
                  <c:v>ლექცია ხმურიანია</c:v>
                </c:pt>
              </c:strCache>
            </c:strRef>
          </c:cat>
          <c:val>
            <c:numRef>
              <c:f>Sheet2!$B$14:$B$16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CatName val="1"/>
        </c:dLbls>
        <c:firstSliceAng val="0"/>
        <c:holeSize val="50"/>
      </c:doughnut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a-GE" smtClean="0"/>
                      <a:t>არა</a:t>
                    </a:r>
                    <a:r>
                      <a:rPr lang="ka-GE" dirty="0"/>
                      <a:t>
63%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a-GE" smtClean="0"/>
                      <a:t>იშვიათად</a:t>
                    </a:r>
                    <a:r>
                      <a:rPr lang="ka-GE" dirty="0"/>
                      <a:t>
37%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a-GE" smtClean="0"/>
                      <a:t>ხშირად</a:t>
                    </a:r>
                    <a:r>
                      <a:rPr lang="ka-GE" dirty="0"/>
                      <a:t>
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multiLvlStrRef>
              <c:f>Sheet2!$A$18:$C$19</c:f>
              <c:multiLvlStrCache>
                <c:ptCount val="3"/>
                <c:lvl>
                  <c:pt idx="0">
                    <c:v>არა</c:v>
                  </c:pt>
                  <c:pt idx="1">
                    <c:v>იშვიათად</c:v>
                  </c:pt>
                  <c:pt idx="2">
                    <c:v>ხშირად</c:v>
                  </c:pt>
                </c:lvl>
                <c:lvl>
                  <c:pt idx="0">
                    <c:v>აცდენენ თუ არა ლექტორები ლექციებს</c:v>
                  </c:pt>
                </c:lvl>
              </c:multiLvlStrCache>
            </c:multiLvlStrRef>
          </c:cat>
          <c:val>
            <c:numRef>
              <c:f>Sheet2!$A$20:$C$20</c:f>
              <c:numCache>
                <c:formatCode>General</c:formatCode>
                <c:ptCount val="3"/>
                <c:pt idx="0">
                  <c:v>37</c:v>
                </c:pt>
                <c:pt idx="1">
                  <c:v>22</c:v>
                </c:pt>
                <c:pt idx="2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16"/>
          <c:dLbls>
            <c:showCatName val="1"/>
            <c:showPercent val="1"/>
            <c:showLeaderLines val="1"/>
          </c:dLbls>
          <c:cat>
            <c:strRef>
              <c:f>Sheet2!$A$29:$C$29</c:f>
              <c:strCache>
                <c:ptCount val="3"/>
                <c:pt idx="0">
                  <c:v>სავსებით</c:v>
                </c:pt>
                <c:pt idx="1">
                  <c:v>ნაწილობრივ</c:v>
                </c:pt>
                <c:pt idx="2">
                  <c:v>არ მაკმაყოფილებს</c:v>
                </c:pt>
              </c:strCache>
            </c:strRef>
          </c:cat>
          <c:val>
            <c:numRef>
              <c:f>Sheet2!$A$30:$C$30</c:f>
              <c:numCache>
                <c:formatCode>General</c:formatCode>
                <c:ptCount val="3"/>
                <c:pt idx="0">
                  <c:v>26</c:v>
                </c:pt>
                <c:pt idx="1">
                  <c:v>29</c:v>
                </c:pt>
                <c:pt idx="2">
                  <c:v>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Sheet2!$A$41:$A$46</c:f>
              <c:strCache>
                <c:ptCount val="6"/>
                <c:pt idx="0">
                  <c:v>აუდიტორიაში ადგილები არ არის</c:v>
                </c:pt>
                <c:pt idx="1">
                  <c:v>გათბობა არ არის</c:v>
                </c:pt>
                <c:pt idx="2">
                  <c:v>მერხებია დამტვრეული</c:v>
                </c:pt>
                <c:pt idx="3">
                  <c:v>დაფა არ არის</c:v>
                </c:pt>
                <c:pt idx="4">
                  <c:v>სინათლე არ არის</c:v>
                </c:pt>
                <c:pt idx="5">
                  <c:v>მარკერები არ არის</c:v>
                </c:pt>
              </c:strCache>
            </c:strRef>
          </c:cat>
          <c:val>
            <c:numRef>
              <c:f>Sheet2!$B$41:$B$46</c:f>
              <c:numCache>
                <c:formatCode>General</c:formatCode>
                <c:ptCount val="6"/>
                <c:pt idx="0">
                  <c:v>11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Sheet2!$A$50:$A$52</c:f>
              <c:strCache>
                <c:ptCount val="3"/>
                <c:pt idx="0">
                  <c:v>ძალიან</c:v>
                </c:pt>
                <c:pt idx="1">
                  <c:v>არც ისე</c:v>
                </c:pt>
                <c:pt idx="2">
                  <c:v>თითქმის არა</c:v>
                </c:pt>
              </c:strCache>
            </c:strRef>
          </c:cat>
          <c:val>
            <c:numRef>
              <c:f>Sheet2!$B$50:$B$52</c:f>
              <c:numCache>
                <c:formatCode>General</c:formatCode>
                <c:ptCount val="3"/>
                <c:pt idx="0">
                  <c:v>9</c:v>
                </c:pt>
                <c:pt idx="1">
                  <c:v>23</c:v>
                </c:pt>
                <c:pt idx="2">
                  <c:v>17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cat>
            <c:strRef>
              <c:f>Sheet2!$A$59:$F$59</c:f>
              <c:strCache>
                <c:ptCount val="6"/>
                <c:pt idx="0">
                  <c:v>ყველა შეიძლება იყიდო</c:v>
                </c:pt>
                <c:pt idx="1">
                  <c:v>ზოგი იყიდება, ზოგი ბიბლიოთეკაშია</c:v>
                </c:pt>
                <c:pt idx="2">
                  <c:v>ზოგი არ იშოვება, გვიწევს გადაქსეროქსება</c:v>
                </c:pt>
                <c:pt idx="3">
                  <c:v>ქართულად არაა, სხვა ენაზე გვიჭირს კითხვა</c:v>
                </c:pt>
                <c:pt idx="4">
                  <c:v>ბევრ სახელმძღვანელოს გვთხოვენ 1 კურსის ფარგლებში</c:v>
                </c:pt>
                <c:pt idx="5">
                  <c:v>იშოვება,მაგრამ ვაქსეროქსებ</c:v>
                </c:pt>
              </c:strCache>
            </c:strRef>
          </c:cat>
          <c:val>
            <c:numRef>
              <c:f>Sheet2!$A$60:$F$60</c:f>
              <c:numCache>
                <c:formatCode>General</c:formatCode>
                <c:ptCount val="6"/>
                <c:pt idx="0">
                  <c:v>18</c:v>
                </c:pt>
                <c:pt idx="1">
                  <c:v>8</c:v>
                </c:pt>
                <c:pt idx="2">
                  <c:v>22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gapWidth val="75"/>
        <c:shape val="cylinder"/>
        <c:axId val="72459776"/>
        <c:axId val="72461312"/>
        <c:axId val="0"/>
      </c:bar3DChart>
      <c:catAx>
        <c:axId val="72459776"/>
        <c:scaling>
          <c:orientation val="minMax"/>
        </c:scaling>
        <c:axPos val="b"/>
        <c:majorTickMark val="none"/>
        <c:tickLblPos val="nextTo"/>
        <c:crossAx val="72461312"/>
        <c:crosses val="autoZero"/>
        <c:auto val="1"/>
        <c:lblAlgn val="ctr"/>
        <c:lblOffset val="100"/>
      </c:catAx>
      <c:valAx>
        <c:axId val="724613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245977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Sheet2!$A$64:$D$64</c:f>
              <c:strCache>
                <c:ptCount val="4"/>
                <c:pt idx="0">
                  <c:v>ვიცი კარგად</c:v>
                </c:pt>
                <c:pt idx="1">
                  <c:v>ვიცი ბუნდოვნად</c:v>
                </c:pt>
                <c:pt idx="2">
                  <c:v>მხოლოდ მსმენია</c:v>
                </c:pt>
                <c:pt idx="3">
                  <c:v>არ ვიცი</c:v>
                </c:pt>
              </c:strCache>
            </c:strRef>
          </c:cat>
          <c:val>
            <c:numRef>
              <c:f>Sheet2!$A$65:$D$65</c:f>
              <c:numCache>
                <c:formatCode>General</c:formatCode>
                <c:ptCount val="4"/>
                <c:pt idx="0">
                  <c:v>37</c:v>
                </c:pt>
                <c:pt idx="1">
                  <c:v>11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Sheet2!$A$76:$F$76</c:f>
              <c:strCache>
                <c:ptCount val="6"/>
                <c:pt idx="0">
                  <c:v>ყველამ</c:v>
                </c:pt>
                <c:pt idx="1">
                  <c:v>3/4-მა</c:v>
                </c:pt>
                <c:pt idx="2">
                  <c:v>ნახევარმა</c:v>
                </c:pt>
                <c:pt idx="3">
                  <c:v>1/4-მა</c:v>
                </c:pt>
                <c:pt idx="4">
                  <c:v>1-2-მა</c:v>
                </c:pt>
                <c:pt idx="5">
                  <c:v>არავინ</c:v>
                </c:pt>
              </c:strCache>
            </c:strRef>
          </c:cat>
          <c:val>
            <c:numRef>
              <c:f>Sheet2!$A$77:$F$77</c:f>
              <c:numCache>
                <c:formatCode>General</c:formatCode>
                <c:ptCount val="6"/>
                <c:pt idx="0">
                  <c:v>35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13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32377-EBB8-482B-9375-09C6A3C1BA56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C0497-0A54-4EA2-A14C-5F3CB3F82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0497-0A54-4EA2-A14C-5F3CB3F823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5F897B-8851-4D49-8B41-CA90749F134C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882474-085C-45D8-87AC-50947631A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სასწავლო</a:t>
            </a:r>
            <a:r>
              <a:rPr lang="en-US" dirty="0" smtClean="0"/>
              <a:t> </a:t>
            </a:r>
            <a:r>
              <a:rPr lang="en-US" dirty="0" err="1" smtClean="0"/>
              <a:t>პროცესის</a:t>
            </a:r>
            <a:r>
              <a:rPr lang="en-US" dirty="0" smtClean="0"/>
              <a:t> </a:t>
            </a:r>
            <a:r>
              <a:rPr lang="en-US" dirty="0" err="1" smtClean="0"/>
              <a:t>შეფასება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1759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სტუდენტთა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გამოკითხვის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შედეგები</a:t>
            </a:r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err="1" smtClean="0"/>
              <a:t>თბილისი</a:t>
            </a:r>
            <a:r>
              <a:rPr lang="en-US" sz="2800" b="1" dirty="0" smtClean="0"/>
              <a:t>, </a:t>
            </a:r>
            <a:r>
              <a:rPr lang="en-US" sz="2800" b="1" dirty="0" smtClean="0"/>
              <a:t>2012</a:t>
            </a:r>
            <a:endParaRPr lang="en-US" sz="2800" b="1" dirty="0"/>
          </a:p>
        </p:txBody>
      </p:sp>
      <p:pic>
        <p:nvPicPr>
          <p:cNvPr id="1026" name="Picture 2" descr="C:\Documents and Settings\соня\Рабочий стол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1656184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წარმოგიდგინათ</a:t>
            </a:r>
            <a:r>
              <a:rPr lang="en-US" dirty="0" smtClean="0"/>
              <a:t> </a:t>
            </a:r>
            <a:r>
              <a:rPr lang="en-US" dirty="0" err="1" smtClean="0"/>
              <a:t>ლექტორმა</a:t>
            </a:r>
            <a:r>
              <a:rPr lang="en-US" dirty="0" smtClean="0"/>
              <a:t> </a:t>
            </a:r>
            <a:r>
              <a:rPr lang="en-US" dirty="0" err="1" smtClean="0"/>
              <a:t>სილაბუსი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დაგეხმარა</a:t>
            </a:r>
            <a:r>
              <a:rPr lang="en-US" dirty="0" smtClean="0"/>
              <a:t> </a:t>
            </a:r>
            <a:r>
              <a:rPr lang="en-US" dirty="0" err="1" smtClean="0"/>
              <a:t>სილაბუსი</a:t>
            </a:r>
            <a:r>
              <a:rPr lang="en-US" dirty="0" smtClean="0"/>
              <a:t> </a:t>
            </a:r>
            <a:r>
              <a:rPr lang="en-US" dirty="0" err="1" smtClean="0"/>
              <a:t>სწავლის</a:t>
            </a:r>
            <a:r>
              <a:rPr lang="en-US" dirty="0" smtClean="0"/>
              <a:t> </a:t>
            </a:r>
            <a:r>
              <a:rPr lang="en-US" dirty="0" err="1" smtClean="0"/>
              <a:t>ორგანიზებაში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რას</a:t>
            </a:r>
            <a:r>
              <a:rPr lang="en-US" dirty="0" smtClean="0"/>
              <a:t> </a:t>
            </a:r>
            <a:r>
              <a:rPr lang="en-US" dirty="0" err="1" smtClean="0"/>
              <a:t>ფიქრობთ</a:t>
            </a:r>
            <a:r>
              <a:rPr lang="en-US" dirty="0" smtClean="0"/>
              <a:t> </a:t>
            </a:r>
            <a:r>
              <a:rPr lang="en-US" dirty="0" err="1" smtClean="0"/>
              <a:t>შეფასების</a:t>
            </a:r>
            <a:r>
              <a:rPr lang="en-US" dirty="0" smtClean="0"/>
              <a:t> 100 </a:t>
            </a:r>
            <a:r>
              <a:rPr lang="en-US" dirty="0" err="1" smtClean="0"/>
              <a:t>ქულიან</a:t>
            </a:r>
            <a:r>
              <a:rPr lang="en-US" dirty="0" smtClean="0"/>
              <a:t> </a:t>
            </a:r>
            <a:r>
              <a:rPr lang="en-US" dirty="0" err="1" smtClean="0"/>
              <a:t>სისტემაზე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კმაყოფილი</a:t>
            </a:r>
            <a:r>
              <a:rPr lang="en-US" dirty="0" smtClean="0"/>
              <a:t> </a:t>
            </a:r>
            <a:r>
              <a:rPr lang="en-US" dirty="0" err="1" smtClean="0"/>
              <a:t>ხართ</a:t>
            </a:r>
            <a:r>
              <a:rPr lang="en-US" dirty="0" smtClean="0"/>
              <a:t> </a:t>
            </a:r>
            <a:r>
              <a:rPr lang="en-US" dirty="0" err="1" smtClean="0"/>
              <a:t>სპეციალობით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შეაფასებდით</a:t>
            </a:r>
            <a:r>
              <a:rPr lang="en-US" dirty="0" smtClean="0"/>
              <a:t> </a:t>
            </a:r>
            <a:r>
              <a:rPr lang="en-US" dirty="0" err="1" smtClean="0"/>
              <a:t>თქვენს</a:t>
            </a:r>
            <a:r>
              <a:rPr lang="en-US" dirty="0" smtClean="0"/>
              <a:t> </a:t>
            </a:r>
            <a:r>
              <a:rPr lang="en-US" dirty="0" err="1" smtClean="0"/>
              <a:t>არჩევანს</a:t>
            </a:r>
            <a:r>
              <a:rPr lang="en-US" dirty="0" smtClean="0"/>
              <a:t>, </a:t>
            </a:r>
            <a:r>
              <a:rPr lang="en-US" dirty="0" err="1" smtClean="0"/>
              <a:t>გესწავლათ</a:t>
            </a:r>
            <a:r>
              <a:rPr lang="en-US" dirty="0" smtClean="0"/>
              <a:t> </a:t>
            </a:r>
            <a:r>
              <a:rPr lang="en-US" dirty="0" err="1" smtClean="0"/>
              <a:t>ბარაკონში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ხშირად</a:t>
            </a:r>
            <a:r>
              <a:rPr lang="en-US" dirty="0" smtClean="0"/>
              <a:t> </a:t>
            </a:r>
            <a:r>
              <a:rPr lang="en-US" dirty="0" err="1" smtClean="0"/>
              <a:t>აცდენთ</a:t>
            </a:r>
            <a:r>
              <a:rPr lang="en-US" dirty="0" smtClean="0"/>
              <a:t> </a:t>
            </a:r>
            <a:r>
              <a:rPr lang="en-US" dirty="0" err="1" smtClean="0"/>
              <a:t>ლექციებს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481138"/>
          <a:ext cx="7704856" cy="38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ლექციების</a:t>
            </a:r>
            <a:r>
              <a:rPr lang="en-US" dirty="0" smtClean="0"/>
              <a:t> </a:t>
            </a:r>
            <a:r>
              <a:rPr lang="en-US" dirty="0" err="1" smtClean="0"/>
              <a:t>გაცდენის</a:t>
            </a:r>
            <a:r>
              <a:rPr lang="en-US" dirty="0" smtClean="0"/>
              <a:t> </a:t>
            </a:r>
            <a:r>
              <a:rPr lang="en-US" dirty="0" err="1" smtClean="0"/>
              <a:t>მიზეზი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81138"/>
          <a:ext cx="8219256" cy="439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dirty="0" smtClean="0"/>
              <a:t/>
            </a:r>
            <a:br>
              <a:rPr lang="en-US" sz="4400" b="0" dirty="0" smtClean="0"/>
            </a:br>
            <a:r>
              <a:rPr lang="ka-GE" sz="4400" b="0" dirty="0" smtClean="0"/>
              <a:t>აცდენენ თუ არა ლექტორები ლექციებს</a:t>
            </a:r>
            <a:r>
              <a:rPr lang="ka-GE" sz="4400" dirty="0" smtClean="0"/>
              <a:t> </a:t>
            </a:r>
            <a:r>
              <a:rPr lang="en-US" sz="44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გაკმაყოფილებთ</a:t>
            </a:r>
            <a:r>
              <a:rPr lang="en-US" dirty="0" smtClean="0"/>
              <a:t> </a:t>
            </a:r>
            <a:r>
              <a:rPr lang="en-US" dirty="0" err="1" smtClean="0"/>
              <a:t>სწავლის</a:t>
            </a:r>
            <a:r>
              <a:rPr lang="en-US" dirty="0" smtClean="0"/>
              <a:t> </a:t>
            </a:r>
            <a:r>
              <a:rPr lang="en-US" dirty="0" err="1" smtClean="0"/>
              <a:t>პირობები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უკმაყოფილების</a:t>
            </a:r>
            <a:r>
              <a:rPr lang="en-US" dirty="0" smtClean="0"/>
              <a:t> </a:t>
            </a:r>
            <a:r>
              <a:rPr lang="en-US" dirty="0" err="1" smtClean="0"/>
              <a:t>მიზეზი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გიშლით</a:t>
            </a:r>
            <a:r>
              <a:rPr lang="en-US" dirty="0" smtClean="0"/>
              <a:t> </a:t>
            </a:r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en-US" dirty="0" err="1" smtClean="0"/>
              <a:t>არა</a:t>
            </a:r>
            <a:r>
              <a:rPr lang="en-US" dirty="0" smtClean="0"/>
              <a:t> </a:t>
            </a:r>
            <a:r>
              <a:rPr lang="en-US" dirty="0" err="1" smtClean="0"/>
              <a:t>სწავლაში</a:t>
            </a:r>
            <a:r>
              <a:rPr lang="en-US" dirty="0" smtClean="0"/>
              <a:t> </a:t>
            </a:r>
            <a:r>
              <a:rPr lang="en-US" dirty="0" err="1" smtClean="0"/>
              <a:t>ხელს</a:t>
            </a:r>
            <a:r>
              <a:rPr lang="en-US" dirty="0" smtClean="0"/>
              <a:t> </a:t>
            </a:r>
            <a:r>
              <a:rPr lang="en-US" dirty="0" err="1" smtClean="0"/>
              <a:t>ზემოთ</a:t>
            </a:r>
            <a:r>
              <a:rPr lang="en-US" dirty="0" smtClean="0"/>
              <a:t> </a:t>
            </a:r>
            <a:r>
              <a:rPr lang="en-US" dirty="0" err="1" smtClean="0"/>
              <a:t>აღნიშნული</a:t>
            </a:r>
            <a:r>
              <a:rPr lang="en-US" dirty="0" smtClean="0"/>
              <a:t> </a:t>
            </a:r>
            <a:r>
              <a:rPr lang="en-US" dirty="0" err="1" smtClean="0"/>
              <a:t>მიზეზები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სახელმძღვანელოებთან</a:t>
            </a:r>
            <a:r>
              <a:rPr lang="en-US" dirty="0" smtClean="0"/>
              <a:t> </a:t>
            </a:r>
            <a:r>
              <a:rPr lang="en-US" dirty="0" err="1" smtClean="0"/>
              <a:t>დაკავშირებული</a:t>
            </a:r>
            <a:r>
              <a:rPr lang="en-US" dirty="0" smtClean="0"/>
              <a:t> </a:t>
            </a:r>
            <a:r>
              <a:rPr lang="en-US" dirty="0" err="1" smtClean="0"/>
              <a:t>სირთულეები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იცით</a:t>
            </a:r>
            <a:r>
              <a:rPr lang="en-US" dirty="0" smtClean="0"/>
              <a:t> </a:t>
            </a:r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en-US" dirty="0" err="1" smtClean="0"/>
              <a:t>არა</a:t>
            </a:r>
            <a:r>
              <a:rPr lang="en-US" dirty="0" smtClean="0"/>
              <a:t> </a:t>
            </a:r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კრედიტი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49</Words>
  <Application>Microsoft Office PowerPoint</Application>
  <PresentationFormat>On-screen Show (4:3)</PresentationFormat>
  <Paragraphs>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სასწავლო პროცესის შეფასება</vt:lpstr>
      <vt:lpstr>ხშირად აცდენთ ლექციებს?</vt:lpstr>
      <vt:lpstr> რა არის ლექციების გაცდენის მიზეზი? </vt:lpstr>
      <vt:lpstr> აცდენენ თუ არა ლექტორები ლექციებს ? </vt:lpstr>
      <vt:lpstr>გაკმაყოფილებთ სწავლის პირობები? </vt:lpstr>
      <vt:lpstr>რა არის უკმაყოფილების მიზეზი?</vt:lpstr>
      <vt:lpstr>გიშლით თუ არა სწავლაში ხელს ზემოთ აღნიშნული მიზეზები?</vt:lpstr>
      <vt:lpstr>სახელმძღვანელოებთან დაკავშირებული სირთულეები</vt:lpstr>
      <vt:lpstr>იცით თუ არა რა არის კრედიტი? </vt:lpstr>
      <vt:lpstr> წარმოგიდგინათ ლექტორმა სილაბუსი </vt:lpstr>
      <vt:lpstr> დაგეხმარა სილაბუსი სწავლის ორგანიზებაში? </vt:lpstr>
      <vt:lpstr> რას ფიქრობთ შეფასების 100 ქულიან სისტემაზე? </vt:lpstr>
      <vt:lpstr>კმაყოფილი ხართ სპეციალობით? </vt:lpstr>
      <vt:lpstr> როგორ შეაფასებდით თქვენს არჩევანს, გესწავლათ ბარაკონში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სასწავლო პროცესის შეფასება</dc:title>
  <dc:creator>соня</dc:creator>
  <cp:lastModifiedBy>User</cp:lastModifiedBy>
  <cp:revision>4</cp:revision>
  <dcterms:created xsi:type="dcterms:W3CDTF">2012-06-11T14:14:44Z</dcterms:created>
  <dcterms:modified xsi:type="dcterms:W3CDTF">2012-06-12T17:04:46Z</dcterms:modified>
</cp:coreProperties>
</file>