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4313;&#4312;&#4311;&#4334;&#4309;&#4304;&#4320;&#4308;&#4305;&#4312;&#4321;%20&#4305;&#4304;&#4310;&#430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/>
            </a:pPr>
            <a:r>
              <a:rPr lang="ka-GE" sz="2000" b="1" i="0" u="none" strike="noStrike" baseline="0"/>
              <a:t>ლექტორი ყოველთვის დროზე მოდის ლექციებზე და დათქმულ შეხვედრებზე </a:t>
            </a:r>
            <a:endParaRPr lang="en-US" sz="2000"/>
          </a:p>
        </c:rich>
      </c:tx>
      <c:layout>
        <c:manualLayout>
          <c:xMode val="edge"/>
          <c:yMode val="edge"/>
          <c:x val="0.15496522309711297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ყველა!$A$2:$A$4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ყველა!$B$2:$B$4</c:f>
              <c:numCache>
                <c:formatCode>General</c:formatCode>
                <c:ptCount val="3"/>
                <c:pt idx="0">
                  <c:v>52</c:v>
                </c:pt>
                <c:pt idx="1">
                  <c:v>14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ka-GE" sz="1800" b="1" i="0" u="none" strike="noStrike" baseline="0"/>
              <a:t>სტუდენტებმა იციან</a:t>
            </a:r>
            <a:r>
              <a:rPr lang="ka-GE" sz="1800" b="0" i="0" u="none" strike="noStrike" baseline="0"/>
              <a:t>, </a:t>
            </a:r>
            <a:r>
              <a:rPr lang="ka-GE" sz="1800" b="1" i="0" u="none" strike="noStrike" baseline="0"/>
              <a:t>რას უნდა მოელოდნენ ლექციისგან</a:t>
            </a:r>
            <a:r>
              <a:rPr lang="ka-GE" sz="1800" b="0" i="0" u="none" strike="noStrike" baseline="0"/>
              <a:t>, </a:t>
            </a:r>
            <a:r>
              <a:rPr lang="ka-GE" sz="1800" b="1" i="0" u="none" strike="noStrike" baseline="0"/>
              <a:t>ლექტორი წინასწარ აცნობებს განსახილველ თემებს </a:t>
            </a:r>
            <a:endParaRPr lang="en-US" sz="1800"/>
          </a:p>
        </c:rich>
      </c:tx>
      <c:layout>
        <c:manualLayout>
          <c:xMode val="edge"/>
          <c:yMode val="edge"/>
          <c:x val="0.13597922134733173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ყველა!$A$55:$A$57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ყველა!$B$55:$B$57</c:f>
              <c:numCache>
                <c:formatCode>General</c:formatCode>
                <c:ptCount val="3"/>
                <c:pt idx="0">
                  <c:v>34</c:v>
                </c:pt>
                <c:pt idx="1">
                  <c:v>24</c:v>
                </c:pt>
                <c:pt idx="2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/>
            </a:pPr>
            <a:r>
              <a:rPr lang="ka-GE" sz="1800" b="1" i="0" u="none" strike="noStrike" baseline="0"/>
              <a:t>ლექტორის მიერ დასახელებული სასწავლო მასალები (სახელმძღვანელო, დამხმარე მასალები) სრულიად შეესაბამება კურსს </a:t>
            </a:r>
            <a:endParaRPr lang="en-US" sz="1800" b="1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ყველა!$A$60:$A$62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ყველა!$B$60:$B$62</c:f>
              <c:numCache>
                <c:formatCode>General</c:formatCode>
                <c:ptCount val="3"/>
                <c:pt idx="0">
                  <c:v>45</c:v>
                </c:pt>
                <c:pt idx="1">
                  <c:v>22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/>
            </a:pPr>
            <a:r>
              <a:rPr lang="ka-GE" sz="1800" b="1" i="0" u="none" strike="noStrike" baseline="0"/>
              <a:t>დავალებები სირთულისა და მოცულობის მიხედვით შეესაბამება სტუდენტის შესაძლებლობებს </a:t>
            </a:r>
            <a:endParaRPr lang="en-US" sz="1800" b="1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ყველა!$A$66:$A$68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ყველა!$B$66:$B$68</c:f>
              <c:numCache>
                <c:formatCode>General</c:formatCode>
                <c:ptCount val="3"/>
                <c:pt idx="0">
                  <c:v>48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/>
            </a:pPr>
            <a:r>
              <a:rPr lang="ka-GE" sz="1800" b="1" i="0" u="none" strike="noStrike" baseline="0"/>
              <a:t>ლექტორი კარგადაა მომზადებული თითოეული ლექციისთვის </a:t>
            </a:r>
            <a:endParaRPr lang="en-US" sz="1800" b="1"/>
          </a:p>
        </c:rich>
      </c:tx>
      <c:layout>
        <c:manualLayout>
          <c:xMode val="edge"/>
          <c:yMode val="edge"/>
          <c:x val="0.18495822397200362"/>
          <c:y val="1.851851851851852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ყველა!$A$8:$A$10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ყველა!$B$8:$B$10</c:f>
              <c:numCache>
                <c:formatCode>General</c:formatCode>
                <c:ptCount val="3"/>
                <c:pt idx="0">
                  <c:v>62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ka-GE" sz="1600" b="1" i="0" u="none" strike="noStrike" baseline="0"/>
              <a:t>ლექტორი უბიძგებს სტუდენტებს</a:t>
            </a:r>
            <a:r>
              <a:rPr lang="ka-GE" sz="1600" b="0" i="0" u="none" strike="noStrike" baseline="0"/>
              <a:t>, </a:t>
            </a:r>
            <a:r>
              <a:rPr lang="ka-GE" sz="1600" b="1" i="0" u="none" strike="noStrike" baseline="0"/>
              <a:t>რომ იაზროვნონ კრიტიკულად და ანალიტიკურად </a:t>
            </a:r>
            <a:endParaRPr lang="en-US" sz="1600"/>
          </a:p>
        </c:rich>
      </c:tx>
      <c:layout>
        <c:manualLayout>
          <c:xMode val="edge"/>
          <c:yMode val="edge"/>
          <c:x val="0.16803477690288715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ყველა!$A$43:$A$45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ყველა!$B$43:$B$45</c:f>
              <c:numCache>
                <c:formatCode>General</c:formatCode>
                <c:ptCount val="3"/>
                <c:pt idx="0">
                  <c:v>38</c:v>
                </c:pt>
                <c:pt idx="1">
                  <c:v>25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ka-GE" sz="1600" b="1" i="0" u="none" strike="noStrike" baseline="0"/>
              <a:t>ლექტორი შეკითხვებს პასუხობს ამომწურავად და გასაგებად </a:t>
            </a:r>
            <a:endParaRPr lang="en-US" sz="160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3888888888888913E-3"/>
          <c:y val="0.26787984835228956"/>
          <c:w val="0.81388888888888944"/>
          <c:h val="0.58578156897054479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ყველა!$A$25:$A$27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ყველა!$B$25:$B$27</c:f>
              <c:numCache>
                <c:formatCode>General</c:formatCode>
                <c:ptCount val="3"/>
                <c:pt idx="0">
                  <c:v>51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/>
            </a:pPr>
            <a:r>
              <a:rPr lang="ka-GE" sz="1800" b="1" i="0" u="none" strike="noStrike" baseline="0"/>
              <a:t>ლექტორი იყენებს მაგალითებს და ილუსტრაციებს მასალის ნათლად გადმოსაცემად </a:t>
            </a:r>
            <a:endParaRPr lang="en-US" sz="1800" b="1"/>
          </a:p>
        </c:rich>
      </c:tx>
      <c:layout>
        <c:manualLayout>
          <c:xMode val="edge"/>
          <c:yMode val="edge"/>
          <c:x val="0.25400796557407063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ყველა!$A$14:$A$16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ყველა!$B$14:$B$16</c:f>
              <c:numCache>
                <c:formatCode>General</c:formatCode>
                <c:ptCount val="3"/>
                <c:pt idx="0">
                  <c:v>38</c:v>
                </c:pt>
                <c:pt idx="1">
                  <c:v>24</c:v>
                </c:pt>
                <c:pt idx="2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ka-GE" sz="1800" b="1" i="0" u="none" strike="noStrike" baseline="0"/>
              <a:t>ლექტორი ყველაფერს აკეთებს იმისათვის</a:t>
            </a:r>
            <a:r>
              <a:rPr lang="ka-GE" sz="1800" b="0" i="0" u="none" strike="noStrike" baseline="0"/>
              <a:t>, </a:t>
            </a:r>
            <a:r>
              <a:rPr lang="ka-GE" sz="1800" b="1" i="0" u="none" strike="noStrike" baseline="0"/>
              <a:t>რათა დარწმუნდეს</a:t>
            </a:r>
            <a:r>
              <a:rPr lang="ka-GE" sz="1800" b="0" i="0" u="none" strike="noStrike" baseline="0"/>
              <a:t>, </a:t>
            </a:r>
            <a:r>
              <a:rPr lang="ka-GE" sz="1800" b="1" i="0" u="none" strike="noStrike" baseline="0"/>
              <a:t>რომ სტუდენტებს ესმით კურსის ძირითადი იდეები </a:t>
            </a:r>
            <a:endParaRPr lang="en-US" sz="1800"/>
          </a:p>
        </c:rich>
      </c:tx>
      <c:layout>
        <c:manualLayout>
          <c:xMode val="edge"/>
          <c:yMode val="edge"/>
          <c:x val="0.12252077865266846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ყველა!$A$31:$A$33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ყველა!$B$31:$B$33</c:f>
              <c:numCache>
                <c:formatCode>General</c:formatCode>
                <c:ptCount val="3"/>
                <c:pt idx="0">
                  <c:v>42</c:v>
                </c:pt>
                <c:pt idx="1">
                  <c:v>20</c:v>
                </c:pt>
                <c:pt idx="2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/>
            </a:pPr>
            <a:r>
              <a:rPr lang="ka-GE" sz="1800" b="1" i="0" u="none" strike="noStrike" baseline="0"/>
              <a:t>ლექტორი საინტერესოდ ხსნის მასალას </a:t>
            </a:r>
            <a:endParaRPr lang="en-US" sz="1800" b="1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ყველა!$A$19:$A$21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ყველა!$B$19:$B$21</c:f>
              <c:numCache>
                <c:formatCode>General</c:formatCode>
                <c:ptCount val="3"/>
                <c:pt idx="0">
                  <c:v>47</c:v>
                </c:pt>
                <c:pt idx="1">
                  <c:v>19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ka-GE" sz="1800" b="1" i="0" u="none" strike="noStrike" baseline="0"/>
              <a:t>სტუდენტებს აქვთ შესაძლებლობა დასვან კითხვები და მონაწილეობა მიიღონ დისკუსიებში </a:t>
            </a:r>
            <a:endParaRPr lang="en-US" sz="18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ყველა!$A$37:$A$39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ყველა!$B$37:$B$39</c:f>
              <c:numCache>
                <c:formatCode>General</c:formatCode>
                <c:ptCount val="3"/>
                <c:pt idx="0">
                  <c:v>47</c:v>
                </c:pt>
                <c:pt idx="1">
                  <c:v>17</c:v>
                </c:pt>
                <c:pt idx="2">
                  <c:v>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5.0841390079404629E-2"/>
          <c:y val="0.2663888888888889"/>
          <c:w val="0.8869949693788276"/>
          <c:h val="8.3717191601049915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ka-GE" sz="1800" b="1" i="0" u="none" strike="noStrike" baseline="0"/>
              <a:t>ლექტორი მზადაა კლასგარეშე კონსულტაციები ჩაატაროს სტუდენტებთან </a:t>
            </a:r>
            <a:endParaRPr lang="en-US" sz="1800"/>
          </a:p>
        </c:rich>
      </c:tx>
      <c:layout>
        <c:manualLayout>
          <c:xMode val="edge"/>
          <c:yMode val="edge"/>
          <c:x val="0.1248818897637795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ყველა!$A$49:$A$51</c:f>
              <c:strCache>
                <c:ptCount val="3"/>
                <c:pt idx="0">
                  <c:v>ვეთანხმები</c:v>
                </c:pt>
                <c:pt idx="1">
                  <c:v>ნაწილობრივ ვეთანხმები</c:v>
                </c:pt>
                <c:pt idx="2">
                  <c:v>არ ვეთანხმები</c:v>
                </c:pt>
              </c:strCache>
            </c:strRef>
          </c:cat>
          <c:val>
            <c:numRef>
              <c:f>ყველა!$B$49:$B$51</c:f>
              <c:numCache>
                <c:formatCode>General</c:formatCode>
                <c:ptCount val="3"/>
                <c:pt idx="0">
                  <c:v>27</c:v>
                </c:pt>
                <c:pt idx="1">
                  <c:v>17</c:v>
                </c:pt>
                <c:pt idx="2">
                  <c:v>22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057400"/>
            <a:ext cx="6172200" cy="1894362"/>
          </a:xfrm>
        </p:spPr>
        <p:txBody>
          <a:bodyPr/>
          <a:lstStyle/>
          <a:p>
            <a:r>
              <a:rPr lang="ka-GE" dirty="0" smtClean="0"/>
              <a:t>სასწავლო კურსების შეფასება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91000"/>
            <a:ext cx="6172200" cy="1371600"/>
          </a:xfrm>
        </p:spPr>
        <p:txBody>
          <a:bodyPr/>
          <a:lstStyle/>
          <a:p>
            <a:r>
              <a:rPr lang="ka-GE" dirty="0" smtClean="0"/>
              <a:t>2012 – 2013 სასწავლო წლის მონაცემები</a:t>
            </a:r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304800"/>
            <a:ext cx="21336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71600" y="762000"/>
          <a:ext cx="6019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76400" y="685800"/>
          <a:ext cx="6477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066800" y="1295400"/>
          <a:ext cx="632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52600" y="990600"/>
          <a:ext cx="6096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95400" y="1447800"/>
          <a:ext cx="6705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რა მოსწონთ სტუდენტებს ლექტორებში?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ka-GE" dirty="0" smtClean="0"/>
              <a:t>პუნქტუალობა;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ყურადღებიანობა;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,,ყოველთვის კარგად გვიხსნის”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კეთილგაწყობილი დამოკიდებულება სტუდენტების მიმართ;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სტუდენტების აზრის გათვალისწინება ლექტორის მიერ .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,,ხსნის </a:t>
            </a:r>
            <a:r>
              <a:rPr lang="ka-GE" dirty="0" smtClean="0"/>
              <a:t>ძალიან კარგად,გვისვავს კითხვას,გვეხმარება პასუხის გაცემაში და ცდილობს თითოეულ სტუდენტს ასწავლოს </a:t>
            </a:r>
            <a:r>
              <a:rPr lang="ka-GE" dirty="0" smtClean="0"/>
              <a:t>რამე’’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რა არ მოსწონთ?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a-GE" dirty="0" smtClean="0"/>
              <a:t>სიმკაცრე </a:t>
            </a:r>
            <a:r>
              <a:rPr lang="ka-GE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სხვა ბავშვების მაგალითად მოყვანა ;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,,ბავშვების </a:t>
            </a:r>
            <a:r>
              <a:rPr lang="ka-GE" dirty="0" smtClean="0"/>
              <a:t>არჩევს იმის მიხედვით ვინ სწავლობს კარგად და ვინ არა </a:t>
            </a:r>
            <a:r>
              <a:rPr lang="ka-GE" dirty="0" smtClean="0"/>
              <a:t>“</a:t>
            </a:r>
          </a:p>
          <a:p>
            <a:pPr>
              <a:lnSpc>
                <a:spcPct val="150000"/>
              </a:lnSpc>
            </a:pPr>
            <a:r>
              <a:rPr lang="ka-GE" dirty="0" smtClean="0"/>
              <a:t>,,არ </a:t>
            </a:r>
            <a:r>
              <a:rPr lang="ka-GE" dirty="0" smtClean="0"/>
              <a:t>მომწონს გამოცდას ზეპირად რომ ატარებს </a:t>
            </a:r>
            <a:r>
              <a:rPr lang="ka-GE" dirty="0" smtClean="0"/>
              <a:t>“</a:t>
            </a:r>
          </a:p>
          <a:p>
            <a:pPr>
              <a:lnSpc>
                <a:spcPct val="150000"/>
              </a:lnSpc>
            </a:pPr>
            <a:endParaRPr lang="ka-G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რის შეცვლას ისურვებდნენ კურსში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,,</a:t>
            </a:r>
            <a:r>
              <a:rPr lang="ka-GE" dirty="0" smtClean="0"/>
              <a:t> კურსი უნდა დაიყოს შესაძლებლობების მიხედვით, იმიტომ რომ ყველა ადამიანს განსხვავებული უნარი აქვს სწავლის, ზოგი მალე ითვისებს, ზოგი </a:t>
            </a:r>
            <a:r>
              <a:rPr lang="ka-GE" dirty="0" smtClean="0"/>
              <a:t>ნელა.’’</a:t>
            </a:r>
          </a:p>
          <a:p>
            <a:r>
              <a:rPr lang="ka-GE" dirty="0" smtClean="0"/>
              <a:t>“</a:t>
            </a:r>
            <a:r>
              <a:rPr lang="ka-GE" dirty="0" smtClean="0"/>
              <a:t>მინდა იყოს უფრო მეტი თვალსაჩინო და პრაქტიკული მაგალითები ლექციებზე </a:t>
            </a:r>
            <a:r>
              <a:rPr lang="ka-GE" dirty="0" smtClean="0"/>
              <a:t>.’’</a:t>
            </a:r>
          </a:p>
          <a:p>
            <a:r>
              <a:rPr lang="ka-GE" dirty="0" smtClean="0"/>
              <a:t>,,სლაიდ-შოუ” </a:t>
            </a:r>
          </a:p>
          <a:p>
            <a:endParaRPr lang="ka-G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ინფორმაცია კვლევის შესახებ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ინგლისური ენა</a:t>
            </a:r>
          </a:p>
          <a:p>
            <a:r>
              <a:rPr lang="ka-GE" dirty="0" smtClean="0"/>
              <a:t>კომპიუტერის საბაზისო კურსი</a:t>
            </a:r>
          </a:p>
          <a:p>
            <a:r>
              <a:rPr lang="ka-GE" dirty="0" smtClean="0"/>
              <a:t>ავადმყოფის მოვლა</a:t>
            </a:r>
          </a:p>
          <a:p>
            <a:r>
              <a:rPr lang="ka-GE" dirty="0" smtClean="0"/>
              <a:t>შინაგანი სნეულებები</a:t>
            </a:r>
          </a:p>
          <a:p>
            <a:r>
              <a:rPr lang="ka-GE" dirty="0" smtClean="0"/>
              <a:t>პედიატრია</a:t>
            </a:r>
          </a:p>
          <a:p>
            <a:r>
              <a:rPr lang="ka-GE" dirty="0" smtClean="0"/>
              <a:t>ანატომია</a:t>
            </a:r>
          </a:p>
          <a:p>
            <a:r>
              <a:rPr lang="ka-GE" dirty="0" smtClean="0"/>
              <a:t>ნევროლოგია</a:t>
            </a:r>
          </a:p>
          <a:p>
            <a:r>
              <a:rPr lang="ka-GE" dirty="0" smtClean="0"/>
              <a:t>ბიოლოგია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a-GE" dirty="0" smtClean="0"/>
              <a:t>გამოიკითხა სამედიცინო სკოლის სტუდენტები;</a:t>
            </a:r>
          </a:p>
          <a:p>
            <a:r>
              <a:rPr lang="ka-GE" dirty="0" smtClean="0"/>
              <a:t>შეივსო 69 კითხავარი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ka-GE" dirty="0" smtClean="0"/>
              <a:t>სტუდენტებმა შეაფასეს შემდეგი სასწავლო კურსები: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a-GE" dirty="0" smtClean="0"/>
              <a:t>ვინ გამოიკითხა?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52600" y="990600"/>
          <a:ext cx="5943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00200" y="914400"/>
          <a:ext cx="579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0" y="1676400"/>
          <a:ext cx="6096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66800" y="1295400"/>
          <a:ext cx="6781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95400" y="1295400"/>
          <a:ext cx="6553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47800" y="838200"/>
          <a:ext cx="5791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66800" y="1066800"/>
          <a:ext cx="6705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257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სასწავლო კურსების შეფასება</vt:lpstr>
      <vt:lpstr>ინფორმაცია კვლევის შესახებ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რა მოსწონთ სტუდენტებს ლექტორებში?</vt:lpstr>
      <vt:lpstr>რა არ მოსწონთ?</vt:lpstr>
      <vt:lpstr>რის შეცვლას ისურვებდნენ კურსში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სასწავლო კურსების შეფასება</dc:title>
  <dc:creator>barakoni</dc:creator>
  <cp:lastModifiedBy>barakoni</cp:lastModifiedBy>
  <cp:revision>10</cp:revision>
  <dcterms:created xsi:type="dcterms:W3CDTF">2006-08-16T00:00:00Z</dcterms:created>
  <dcterms:modified xsi:type="dcterms:W3CDTF">2013-06-18T09:31:22Z</dcterms:modified>
</cp:coreProperties>
</file>